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9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95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022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2789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620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9998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377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28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6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35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7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0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49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5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20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7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1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6232B-1771-4B51-AA52-C7E1B60E3C4A}" type="datetimeFigureOut">
              <a:rPr lang="ru-RU" smtClean="0"/>
              <a:t>04.02.2021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89006E-7F37-4A05-8A27-C2C37E0AA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62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04938" y="1871131"/>
            <a:ext cx="5847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ru-RU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98464" y="1871131"/>
            <a:ext cx="593750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3600" b="1" dirty="0" smtClean="0">
                <a:solidFill>
                  <a:srgbClr val="FF0000"/>
                </a:solidFill>
              </a:rPr>
              <a:t>«</a:t>
            </a:r>
            <a:r>
              <a:rPr lang="be-BY" sz="3600" b="1" smtClean="0">
                <a:solidFill>
                  <a:srgbClr val="FF0000"/>
                </a:solidFill>
              </a:rPr>
              <a:t>Падагульненне </a:t>
            </a:r>
            <a:r>
              <a:rPr lang="be-BY" sz="3600" b="1" smtClean="0">
                <a:solidFill>
                  <a:srgbClr val="FF0000"/>
                </a:solidFill>
              </a:rPr>
              <a:t/>
            </a:r>
            <a:br>
              <a:rPr lang="be-BY" sz="3600" b="1" smtClean="0">
                <a:solidFill>
                  <a:srgbClr val="FF0000"/>
                </a:solidFill>
              </a:rPr>
            </a:br>
            <a:r>
              <a:rPr lang="be-BY" sz="3600" b="1" smtClean="0">
                <a:solidFill>
                  <a:srgbClr val="FF0000"/>
                </a:solidFill>
              </a:rPr>
              <a:t>і </a:t>
            </a:r>
            <a:r>
              <a:rPr lang="be-BY" sz="3600" b="1" dirty="0" smtClean="0">
                <a:solidFill>
                  <a:srgbClr val="FF0000"/>
                </a:solidFill>
              </a:rPr>
              <a:t>сістэматызацыя вывучанага па раздзеле</a:t>
            </a:r>
            <a:endParaRPr lang="ru-RU" sz="3600" dirty="0" smtClean="0">
              <a:solidFill>
                <a:srgbClr val="FF0000"/>
              </a:solidFill>
              <a:effectLst/>
            </a:endParaRPr>
          </a:p>
          <a:p>
            <a:pPr algn="ctr"/>
            <a:r>
              <a:rPr lang="be-BY" sz="3600" b="1" dirty="0" smtClean="0">
                <a:solidFill>
                  <a:srgbClr val="FF0000"/>
                </a:solidFill>
              </a:rPr>
              <a:t>“Сказы з аднароднымі членамі: будова, значэнне, ужыванне»</a:t>
            </a:r>
            <a:endParaRPr lang="ru-RU" sz="3600" dirty="0" smtClean="0">
              <a:solidFill>
                <a:srgbClr val="FF0000"/>
              </a:solidFill>
              <a:effectLst/>
            </a:endParaRPr>
          </a:p>
        </p:txBody>
      </p:sp>
      <p:pic>
        <p:nvPicPr>
          <p:cNvPr id="9" name="Рисунок 8" descr="http://www.perovskiy-park.ru/upload/events/2016/fitness_leto_perovskiy_2016_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" y="1572767"/>
            <a:ext cx="5164440" cy="4255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963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700606" cy="1320800"/>
          </a:xfrm>
        </p:spPr>
        <p:txBody>
          <a:bodyPr>
            <a:normAutofit fontScale="90000"/>
          </a:bodyPr>
          <a:lstStyle/>
          <a:p>
            <a:r>
              <a:rPr lang="be-BY" b="1" dirty="0">
                <a:solidFill>
                  <a:schemeClr val="tx1"/>
                </a:solidFill>
              </a:rPr>
              <a:t>Таццяна Шчытава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Навошта чалавеку лекі, 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Калі Усявышні шчодра даў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З…мельцы нашай пушчы р…кі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Птушыны спеў і водар траў.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 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М…роз зімы в…сны разлівы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І лета стомлены спакой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І ж…та хвалі-пералівы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І шэпат лісця пад нагой.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 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Не, мы б…жым хутчэй у(ў) аптэкі – 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Яны ж у(ў) нас праз тры дамы – 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І набываем лекі лекі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be-BY" sz="2700" b="1" dirty="0">
                <a:solidFill>
                  <a:srgbClr val="C00000"/>
                </a:solidFill>
              </a:rPr>
              <a:t>Ад сэрца нырак галавы.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1822" y="806547"/>
            <a:ext cx="6283569" cy="5431762"/>
          </a:xfrm>
        </p:spPr>
        <p:txBody>
          <a:bodyPr>
            <a:noAutofit/>
          </a:bodyPr>
          <a:lstStyle/>
          <a:p>
            <a:r>
              <a:rPr lang="be-BY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be-BY" sz="2400" b="1" dirty="0">
                <a:solidFill>
                  <a:srgbClr val="C00000"/>
                </a:solidFill>
              </a:rPr>
              <a:t>Р…цэпт жыц…я даволі просты: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be-BY" sz="2400" b="1" dirty="0">
                <a:solidFill>
                  <a:srgbClr val="C00000"/>
                </a:solidFill>
              </a:rPr>
              <a:t>Да неба галаву у(ў)зняць, 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be-BY" sz="2400" b="1" dirty="0">
                <a:solidFill>
                  <a:srgbClr val="C00000"/>
                </a:solidFill>
              </a:rPr>
              <a:t>Гл…дзець на зоркі, мыцца ў(у) росах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be-BY" sz="2400" b="1" dirty="0">
                <a:solidFill>
                  <a:srgbClr val="C00000"/>
                </a:solidFill>
              </a:rPr>
              <a:t>І песняй горла паласкаць.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be-BY" sz="2400" b="1" dirty="0">
                <a:solidFill>
                  <a:srgbClr val="C00000"/>
                </a:solidFill>
              </a:rPr>
              <a:t> 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be-BY" sz="2400" b="1" dirty="0">
                <a:solidFill>
                  <a:srgbClr val="C00000"/>
                </a:solidFill>
              </a:rPr>
              <a:t>Спагадай і пяшчотай гр…цца.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be-BY" sz="2400" b="1" dirty="0">
                <a:solidFill>
                  <a:srgbClr val="C00000"/>
                </a:solidFill>
              </a:rPr>
              <a:t>І слухаць салаўёў да рання, 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be-BY" sz="2400" b="1" dirty="0">
                <a:solidFill>
                  <a:srgbClr val="C00000"/>
                </a:solidFill>
              </a:rPr>
              <a:t>Так, каб захо…ілася сэрца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r>
              <a:rPr lang="be-BY" sz="2400" b="1" dirty="0">
                <a:solidFill>
                  <a:srgbClr val="C00000"/>
                </a:solidFill>
              </a:rPr>
              <a:t>Ад захаплен…я і кахан…я.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700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e-BY" b="1" dirty="0">
                <a:solidFill>
                  <a:schemeClr val="tx1"/>
                </a:solidFill>
              </a:rPr>
              <a:t>Таццяна Шчытава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Навошта чалавеку лекі, 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Калі Усявышні шчодра даў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Зямельцы нашай пушчы, рэкі,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Птушыны спеў і водар траў.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 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Мароз зімы, вясны разлівы,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І лета стомлены спакой,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І жыта хвалі-пералівы,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І шэпат лісця пад нагой.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 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Не, мы бяжым хутчэй у аптэкі – 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Яны ж у нас праз тры дамы – 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І набываем лекі, лекі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sz="2700" b="1" dirty="0">
                <a:solidFill>
                  <a:srgbClr val="002060"/>
                </a:solidFill>
              </a:rPr>
              <a:t>Ад сэрца, нырак, галавы.</a:t>
            </a: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be-BY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be-BY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64701" y="609601"/>
            <a:ext cx="5964701" cy="5431762"/>
          </a:xfrm>
        </p:spPr>
        <p:txBody>
          <a:bodyPr/>
          <a:lstStyle/>
          <a:p>
            <a:endParaRPr lang="be-BY" sz="2400" b="1" dirty="0" smtClean="0">
              <a:solidFill>
                <a:srgbClr val="002060"/>
              </a:solidFill>
            </a:endParaRPr>
          </a:p>
          <a:p>
            <a:r>
              <a:rPr lang="be-BY" sz="2400" b="1" dirty="0" smtClean="0">
                <a:solidFill>
                  <a:srgbClr val="002060"/>
                </a:solidFill>
              </a:rPr>
              <a:t>Рэцэпт </a:t>
            </a:r>
            <a:r>
              <a:rPr lang="be-BY" sz="2400" b="1" dirty="0">
                <a:solidFill>
                  <a:srgbClr val="002060"/>
                </a:solidFill>
              </a:rPr>
              <a:t>жыцця даволі просты: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be-BY" sz="2400" b="1" dirty="0">
                <a:solidFill>
                  <a:srgbClr val="002060"/>
                </a:solidFill>
              </a:rPr>
              <a:t>Да неба галаву ўзняць, 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be-BY" sz="2400" b="1" dirty="0">
                <a:solidFill>
                  <a:srgbClr val="002060"/>
                </a:solidFill>
              </a:rPr>
              <a:t>Глядзець на зоркі, мыцца ў росах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be-BY" sz="2400" b="1" dirty="0">
                <a:solidFill>
                  <a:srgbClr val="002060"/>
                </a:solidFill>
              </a:rPr>
              <a:t>І песняй горла паласкаць.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be-BY" sz="2400" b="1" dirty="0">
                <a:solidFill>
                  <a:srgbClr val="002060"/>
                </a:solidFill>
              </a:rPr>
              <a:t> 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be-BY" sz="2400" b="1" dirty="0">
                <a:solidFill>
                  <a:srgbClr val="002060"/>
                </a:solidFill>
              </a:rPr>
              <a:t>Спагадай і пяшчотай грэцца.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be-BY" sz="2400" b="1" dirty="0">
                <a:solidFill>
                  <a:srgbClr val="002060"/>
                </a:solidFill>
              </a:rPr>
              <a:t>І слухаць салаўёў да рання, 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be-BY" sz="2400" b="1" dirty="0">
                <a:solidFill>
                  <a:srgbClr val="002060"/>
                </a:solidFill>
              </a:rPr>
              <a:t>Так, каб заходзілася сэрца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be-BY" sz="2400" b="1" dirty="0">
                <a:solidFill>
                  <a:srgbClr val="002060"/>
                </a:solidFill>
              </a:rPr>
              <a:t>Ад захаплення і кахання.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0" y="609600"/>
            <a:ext cx="4366260" cy="4716780"/>
          </a:xfrm>
        </p:spPr>
        <p:txBody>
          <a:bodyPr>
            <a:noAutofit/>
          </a:bodyPr>
          <a:lstStyle/>
          <a:p>
            <a:r>
              <a:rPr lang="be-BY" sz="4400" b="1" dirty="0" smtClean="0">
                <a:solidFill>
                  <a:srgbClr val="FF0000"/>
                </a:solidFill>
              </a:rPr>
              <a:t>Гіпакінэзія -</a:t>
            </a:r>
            <a:r>
              <a:rPr lang="be-BY" sz="4400" dirty="0">
                <a:solidFill>
                  <a:srgbClr val="FF0000"/>
                </a:solidFill>
              </a:rPr>
              <a:t>гэта недастатковая  рухальная </a:t>
            </a:r>
            <a:r>
              <a:rPr lang="be-BY" sz="4400" dirty="0" smtClean="0">
                <a:solidFill>
                  <a:srgbClr val="FF0000"/>
                </a:solidFill>
              </a:rPr>
              <a:t>актыўнасць. 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www.culture.ru/storage/images/649ed5ba651560aef883e63022d2e1bf/7d22b681a34bae9d15dac6d4e16161e3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1"/>
          <a:stretch/>
        </p:blipFill>
        <p:spPr bwMode="auto">
          <a:xfrm>
            <a:off x="450167" y="926708"/>
            <a:ext cx="6330460" cy="4470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92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1085" y="328247"/>
            <a:ext cx="6583680" cy="1320800"/>
          </a:xfrm>
        </p:spPr>
        <p:txBody>
          <a:bodyPr>
            <a:normAutofit fontScale="90000"/>
          </a:bodyPr>
          <a:lstStyle/>
          <a:p>
            <a:r>
              <a:rPr lang="be-BY" b="1" dirty="0">
                <a:solidFill>
                  <a:schemeClr val="accent2">
                    <a:lumMod val="50000"/>
                  </a:schemeClr>
                </a:solidFill>
              </a:rPr>
              <a:t>Ф</a:t>
            </a:r>
            <a:r>
              <a:rPr lang="be-BY" b="1" dirty="0" smtClean="0">
                <a:solidFill>
                  <a:schemeClr val="accent2">
                    <a:lumMod val="50000"/>
                  </a:schemeClr>
                </a:solidFill>
              </a:rPr>
              <a:t>актары</a:t>
            </a:r>
            <a:r>
              <a:rPr lang="be-BY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be-BY" b="1" dirty="0" smtClean="0">
                <a:solidFill>
                  <a:schemeClr val="accent2">
                    <a:lumMod val="50000"/>
                  </a:schemeClr>
                </a:solidFill>
              </a:rPr>
              <a:t>якія ўздзейнічаюць на  здароўе чалавека: </a:t>
            </a:r>
            <a:r>
              <a:rPr lang="be-BY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be-BY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be-BY" sz="3100" b="1" dirty="0" smtClean="0">
                <a:solidFill>
                  <a:srgbClr val="FF0000"/>
                </a:solidFill>
              </a:rPr>
              <a:t>1  Маларухомы </a:t>
            </a:r>
            <a:r>
              <a:rPr lang="be-BY" sz="3100" b="1" dirty="0">
                <a:solidFill>
                  <a:srgbClr val="FF0000"/>
                </a:solidFill>
              </a:rPr>
              <a:t>лад </a:t>
            </a:r>
            <a:r>
              <a:rPr lang="be-BY" sz="3100" b="1" dirty="0" smtClean="0">
                <a:solidFill>
                  <a:srgbClr val="FF0000"/>
                </a:solidFill>
              </a:rPr>
              <a:t>жыцця.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be-BY" sz="3100" b="1" dirty="0" smtClean="0">
                <a:solidFill>
                  <a:srgbClr val="FF0000"/>
                </a:solidFill>
              </a:rPr>
              <a:t>2 Няправільны </a:t>
            </a:r>
            <a:r>
              <a:rPr lang="be-BY" sz="3100" b="1" dirty="0">
                <a:solidFill>
                  <a:srgbClr val="FF0000"/>
                </a:solidFill>
              </a:rPr>
              <a:t>рэжым працы </a:t>
            </a:r>
            <a:r>
              <a:rPr lang="be-BY" sz="3100" b="1" dirty="0" smtClean="0">
                <a:solidFill>
                  <a:srgbClr val="FF0000"/>
                </a:solidFill>
              </a:rPr>
              <a:t/>
            </a:r>
            <a:br>
              <a:rPr lang="be-BY" sz="3100" b="1" dirty="0" smtClean="0">
                <a:solidFill>
                  <a:srgbClr val="FF0000"/>
                </a:solidFill>
              </a:rPr>
            </a:br>
            <a:r>
              <a:rPr lang="be-BY" sz="3100" b="1" dirty="0" smtClean="0">
                <a:solidFill>
                  <a:srgbClr val="FF0000"/>
                </a:solidFill>
              </a:rPr>
              <a:t>і адпачынку.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be-BY" sz="3100" b="1" dirty="0" smtClean="0">
                <a:solidFill>
                  <a:srgbClr val="FF0000"/>
                </a:solidFill>
              </a:rPr>
              <a:t>3 Стрэсы.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be-BY" sz="3100" b="1" dirty="0" smtClean="0">
                <a:solidFill>
                  <a:srgbClr val="FF0000"/>
                </a:solidFill>
              </a:rPr>
              <a:t>4 Няправільнае харчаванне.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be-BY" sz="3100" b="1" dirty="0" smtClean="0">
                <a:solidFill>
                  <a:srgbClr val="FF0000"/>
                </a:solidFill>
              </a:rPr>
              <a:t>5 Шкодныя </a:t>
            </a:r>
            <a:r>
              <a:rPr lang="be-BY" sz="3100" b="1" dirty="0">
                <a:solidFill>
                  <a:srgbClr val="FF0000"/>
                </a:solidFill>
              </a:rPr>
              <a:t>звычкі: курэнне, алкагалізм, наркаманія, </a:t>
            </a:r>
            <a:r>
              <a:rPr lang="be-BY" sz="3100" b="1" dirty="0" smtClean="0">
                <a:solidFill>
                  <a:srgbClr val="FF0000"/>
                </a:solidFill>
              </a:rPr>
              <a:t>таксікаманія.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be-BY" sz="3100" b="1" dirty="0" smtClean="0">
                <a:solidFill>
                  <a:srgbClr val="FF0000"/>
                </a:solidFill>
              </a:rPr>
              <a:t>6 Парушэнне </a:t>
            </a:r>
            <a:r>
              <a:rPr lang="be-BY" sz="3100" b="1" dirty="0">
                <a:solidFill>
                  <a:srgbClr val="FF0000"/>
                </a:solidFill>
              </a:rPr>
              <a:t>санітарна-гігіенічных норм.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be-BY" sz="3100" b="1" dirty="0" smtClean="0">
                <a:solidFill>
                  <a:srgbClr val="FF0000"/>
                </a:solidFill>
              </a:rPr>
              <a:t>7 Навакольнае </a:t>
            </a:r>
            <a:r>
              <a:rPr lang="be-BY" sz="3100" b="1" dirty="0">
                <a:solidFill>
                  <a:srgbClr val="FF0000"/>
                </a:solidFill>
              </a:rPr>
              <a:t>асяроддзе.</a:t>
            </a:r>
            <a:r>
              <a:rPr lang="ru-RU" sz="3100" dirty="0">
                <a:solidFill>
                  <a:srgbClr val="FF0000"/>
                </a:solidFill>
              </a:rPr>
              <a:t/>
            </a:r>
            <a:br>
              <a:rPr lang="ru-RU" sz="3100" dirty="0">
                <a:solidFill>
                  <a:srgbClr val="FF0000"/>
                </a:solidFill>
              </a:rPr>
            </a:br>
            <a:r>
              <a:rPr lang="be-BY" sz="3100" b="1" dirty="0" smtClean="0">
                <a:solidFill>
                  <a:srgbClr val="FF0000"/>
                </a:solidFill>
              </a:rPr>
              <a:t>8 Спадчыннасць</a:t>
            </a:r>
            <a:r>
              <a:rPr lang="be-BY" sz="3100" b="1" dirty="0">
                <a:solidFill>
                  <a:srgbClr val="FF0000"/>
                </a:solidFill>
              </a:rPr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http://lebedinec-ckr.gubkin-kultura.ru/media/cache/7d/c3/7dc3bb93874182da13ed73eb16d52fb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25" y="1450731"/>
            <a:ext cx="4526280" cy="3993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94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 flipV="1">
            <a:off x="8161020" y="457200"/>
            <a:ext cx="4030980" cy="2583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503420" y="1191565"/>
            <a:ext cx="729234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Маларухомы лад жыцця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Няправільны рэжым працы і адпачынку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Стрэсы                                                          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Няправільнае харчаванне                   --</a:t>
            </a:r>
            <a:r>
              <a:rPr kumimoji="0" lang="be-BY" alt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50 %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Шкодныя звычкі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 Парушэнне санітарна-гігіенічных норм.– 10 %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 Навакольнае асяроддзе                        -- 20 %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e-BY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 Спадчыннасць                                       -- 20 %</a:t>
            </a:r>
            <a:endParaRPr kumimoji="0" lang="be-BY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Объект 12" descr="https://ic.pics.livejournal.com/alison_may88/87138533/37195/37195_original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4" y="1498313"/>
            <a:ext cx="4222066" cy="2859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698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9340" y="182880"/>
            <a:ext cx="5486400" cy="6400800"/>
          </a:xfrm>
        </p:spPr>
        <p:txBody>
          <a:bodyPr>
            <a:normAutofit fontScale="90000"/>
          </a:bodyPr>
          <a:lstStyle/>
          <a:p>
            <a:r>
              <a:rPr lang="be-BY" sz="3100" b="1" dirty="0" smtClean="0">
                <a:solidFill>
                  <a:srgbClr val="FF0000"/>
                </a:solidFill>
              </a:rPr>
              <a:t>Народная мудрасць</a:t>
            </a:r>
            <a:br>
              <a:rPr lang="be-BY" sz="3100" b="1" dirty="0" smtClean="0">
                <a:solidFill>
                  <a:srgbClr val="FF0000"/>
                </a:solidFill>
              </a:rPr>
            </a:br>
            <a:r>
              <a:rPr lang="be-BY" sz="3100" b="1" dirty="0" smtClean="0">
                <a:solidFill>
                  <a:schemeClr val="tx2"/>
                </a:solidFill>
              </a:rPr>
              <a:t>(</a:t>
            </a:r>
            <a:r>
              <a:rPr lang="be-BY" sz="3100" b="1" i="1" dirty="0" smtClean="0">
                <a:solidFill>
                  <a:schemeClr val="tx2"/>
                </a:solidFill>
              </a:rPr>
              <a:t>складзіце разбураныя прыказкі і прымаўкі)</a:t>
            </a:r>
            <a:br>
              <a:rPr lang="be-BY" sz="3100" b="1" i="1" dirty="0" smtClean="0">
                <a:solidFill>
                  <a:schemeClr val="tx2"/>
                </a:solidFill>
              </a:rPr>
            </a:br>
            <a:r>
              <a:rPr lang="be-BY" sz="2800" dirty="0">
                <a:solidFill>
                  <a:srgbClr val="FF0000"/>
                </a:solidFill>
              </a:rPr>
              <a:t>Розум ад мелкі віна будзе ды гарэлкі   і кароткі. </a:t>
            </a:r>
            <a:r>
              <a:rPr lang="be-BY" sz="2800" dirty="0" smtClean="0">
                <a:solidFill>
                  <a:srgbClr val="FF0000"/>
                </a:solidFill>
              </a:rPr>
              <a:t/>
            </a:r>
            <a:br>
              <a:rPr lang="be-BY" sz="2800" dirty="0" smtClean="0">
                <a:solidFill>
                  <a:srgbClr val="FF0000"/>
                </a:solidFill>
              </a:rPr>
            </a:br>
            <a:r>
              <a:rPr lang="be-BY" sz="2800" dirty="0">
                <a:solidFill>
                  <a:srgbClr val="FF0000"/>
                </a:solidFill>
              </a:rPr>
              <a:t/>
            </a:r>
            <a:br>
              <a:rPr lang="be-BY" sz="2800" dirty="0">
                <a:solidFill>
                  <a:srgbClr val="FF0000"/>
                </a:solidFill>
              </a:rPr>
            </a:br>
            <a:r>
              <a:rPr lang="be-BY" sz="2800" dirty="0">
                <a:solidFill>
                  <a:srgbClr val="FF0000"/>
                </a:solidFill>
              </a:rPr>
              <a:t>Цела гарэлка баліць і галава весяліць ды і потым грэе. </a:t>
            </a:r>
            <a:r>
              <a:rPr lang="be-BY" sz="2800" dirty="0" smtClean="0">
                <a:solidFill>
                  <a:srgbClr val="FF0000"/>
                </a:solidFill>
              </a:rPr>
              <a:t/>
            </a:r>
            <a:br>
              <a:rPr lang="be-BY" sz="2800" dirty="0" smtClean="0">
                <a:solidFill>
                  <a:srgbClr val="FF0000"/>
                </a:solidFill>
              </a:rPr>
            </a:br>
            <a:r>
              <a:rPr lang="be-BY" sz="2800" dirty="0">
                <a:solidFill>
                  <a:srgbClr val="FF0000"/>
                </a:solidFill>
              </a:rPr>
              <a:t/>
            </a:r>
            <a:br>
              <a:rPr lang="be-BY" sz="2800" dirty="0">
                <a:solidFill>
                  <a:srgbClr val="FF0000"/>
                </a:solidFill>
              </a:rPr>
            </a:br>
            <a:r>
              <a:rPr lang="be-BY" sz="2800" dirty="0">
                <a:solidFill>
                  <a:srgbClr val="FF0000"/>
                </a:solidFill>
              </a:rPr>
              <a:t>Працы розум не аслабляе, а гарэлка дапамагае. </a:t>
            </a:r>
            <a:r>
              <a:rPr lang="be-BY" sz="2800" dirty="0" smtClean="0">
                <a:solidFill>
                  <a:srgbClr val="FF0000"/>
                </a:solidFill>
              </a:rPr>
              <a:t/>
            </a:r>
            <a:br>
              <a:rPr lang="be-BY" sz="2800" dirty="0" smtClean="0">
                <a:solidFill>
                  <a:srgbClr val="FF0000"/>
                </a:solidFill>
              </a:rPr>
            </a:br>
            <a:r>
              <a:rPr lang="be-BY" sz="2800" dirty="0">
                <a:solidFill>
                  <a:srgbClr val="FF0000"/>
                </a:solidFill>
              </a:rPr>
              <a:t/>
            </a:r>
            <a:br>
              <a:rPr lang="be-BY" sz="2800" dirty="0">
                <a:solidFill>
                  <a:srgbClr val="FF0000"/>
                </a:solidFill>
              </a:rPr>
            </a:br>
            <a:r>
              <a:rPr lang="be-BY" sz="3100" dirty="0">
                <a:solidFill>
                  <a:srgbClr val="FF0000"/>
                </a:solidFill>
              </a:rPr>
              <a:t>Б’ецца нап’ецца –</a:t>
            </a:r>
            <a:r>
              <a:rPr lang="be-BY" sz="3100" dirty="0" smtClean="0">
                <a:solidFill>
                  <a:srgbClr val="FF0000"/>
                </a:solidFill>
              </a:rPr>
              <a:t> </a:t>
            </a:r>
            <a:r>
              <a:rPr lang="be-BY" sz="3100" dirty="0">
                <a:solidFill>
                  <a:srgbClr val="FF0000"/>
                </a:solidFill>
              </a:rPr>
              <a:t>дык з царамі, а як баіцца – дык пеўня ды курыцы праспіцца. </a:t>
            </a:r>
            <a:endParaRPr lang="ru-RU" sz="3100" dirty="0">
              <a:solidFill>
                <a:srgbClr val="FF0000"/>
              </a:solidFill>
            </a:endParaRPr>
          </a:p>
        </p:txBody>
      </p:sp>
      <p:pic>
        <p:nvPicPr>
          <p:cNvPr id="5126" name="Picture 6" descr="http://www.ctv.by/sites/default/files/field/image/137/~cemiya_330_46989_0x0_m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899" y="1489416"/>
            <a:ext cx="5465885" cy="327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7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3700" y="609600"/>
            <a:ext cx="4983480" cy="5699760"/>
          </a:xfrm>
        </p:spPr>
        <p:txBody>
          <a:bodyPr>
            <a:normAutofit fontScale="90000"/>
          </a:bodyPr>
          <a:lstStyle/>
          <a:p>
            <a:r>
              <a:rPr lang="be-BY" sz="2800" dirty="0">
                <a:solidFill>
                  <a:srgbClr val="FF0000"/>
                </a:solidFill>
              </a:rPr>
              <a:t>Ад віна ды гарэлкі будзе розум    кароткі і </a:t>
            </a:r>
            <a:r>
              <a:rPr lang="be-BY" sz="2800" dirty="0" smtClean="0">
                <a:solidFill>
                  <a:srgbClr val="FF0000"/>
                </a:solidFill>
              </a:rPr>
              <a:t>мелкі.</a:t>
            </a:r>
            <a:br>
              <a:rPr lang="be-BY" sz="2800" dirty="0" smtClean="0">
                <a:solidFill>
                  <a:srgbClr val="FF0000"/>
                </a:solidFill>
              </a:rPr>
            </a:br>
            <a:r>
              <a:rPr lang="be-BY" sz="2800" dirty="0" smtClean="0">
                <a:solidFill>
                  <a:srgbClr val="FF0000"/>
                </a:solidFill>
              </a:rPr>
              <a:t/>
            </a:r>
            <a:br>
              <a:rPr lang="be-BY" sz="2800" dirty="0" smtClean="0">
                <a:solidFill>
                  <a:srgbClr val="FF0000"/>
                </a:solidFill>
              </a:rPr>
            </a:br>
            <a:r>
              <a:rPr lang="be-BY" sz="2800" dirty="0">
                <a:solidFill>
                  <a:srgbClr val="FF0000"/>
                </a:solidFill>
              </a:rPr>
              <a:t>Гарэлка грэе і весяліць, ды потым цела і галава </a:t>
            </a:r>
            <a:r>
              <a:rPr lang="be-BY" sz="2800" dirty="0" smtClean="0">
                <a:solidFill>
                  <a:srgbClr val="FF0000"/>
                </a:solidFill>
              </a:rPr>
              <a:t>баліць.</a:t>
            </a:r>
            <a:br>
              <a:rPr lang="be-BY" sz="2800" dirty="0" smtClean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be-BY" sz="2800" dirty="0">
                <a:solidFill>
                  <a:srgbClr val="FF0000"/>
                </a:solidFill>
              </a:rPr>
              <a:t>Гарэлка працы не дапамагае, </a:t>
            </a:r>
            <a:r>
              <a:rPr lang="be-BY" sz="2800" dirty="0" smtClean="0">
                <a:solidFill>
                  <a:srgbClr val="FF0000"/>
                </a:solidFill>
              </a:rPr>
              <a:t/>
            </a:r>
            <a:br>
              <a:rPr lang="be-BY" sz="2800" dirty="0" smtClean="0">
                <a:solidFill>
                  <a:srgbClr val="FF0000"/>
                </a:solidFill>
              </a:rPr>
            </a:br>
            <a:r>
              <a:rPr lang="be-BY" sz="2800" dirty="0" smtClean="0">
                <a:solidFill>
                  <a:srgbClr val="FF0000"/>
                </a:solidFill>
              </a:rPr>
              <a:t>а </a:t>
            </a:r>
            <a:r>
              <a:rPr lang="be-BY" sz="2800" dirty="0">
                <a:solidFill>
                  <a:srgbClr val="FF0000"/>
                </a:solidFill>
              </a:rPr>
              <a:t>розум аслабляе</a:t>
            </a:r>
            <a:r>
              <a:rPr lang="be-BY" sz="2800" dirty="0" smtClean="0">
                <a:solidFill>
                  <a:srgbClr val="FF0000"/>
                </a:solidFill>
              </a:rPr>
              <a:t>).</a:t>
            </a:r>
            <a:br>
              <a:rPr lang="be-BY" sz="2800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be-BY" sz="2800" dirty="0">
                <a:solidFill>
                  <a:srgbClr val="FF0000"/>
                </a:solidFill>
              </a:rPr>
              <a:t>Нап’ецца – дык з царамі б’ецца, а як </a:t>
            </a:r>
            <a:r>
              <a:rPr lang="be-BY" sz="2800" dirty="0" smtClean="0">
                <a:solidFill>
                  <a:srgbClr val="FF0000"/>
                </a:solidFill>
              </a:rPr>
              <a:t>праспіцца  – </a:t>
            </a:r>
            <a:r>
              <a:rPr lang="be-BY" sz="2800" dirty="0">
                <a:solidFill>
                  <a:srgbClr val="FF0000"/>
                </a:solidFill>
              </a:rPr>
              <a:t>дык пеўня </a:t>
            </a:r>
            <a:r>
              <a:rPr lang="be-BY" sz="2800" dirty="0" smtClean="0">
                <a:solidFill>
                  <a:srgbClr val="FF0000"/>
                </a:solidFill>
              </a:rPr>
              <a:t/>
            </a:r>
            <a:br>
              <a:rPr lang="be-BY" sz="2800" dirty="0" smtClean="0">
                <a:solidFill>
                  <a:srgbClr val="FF0000"/>
                </a:solidFill>
              </a:rPr>
            </a:br>
            <a:r>
              <a:rPr lang="be-BY" sz="2800" dirty="0" smtClean="0">
                <a:solidFill>
                  <a:srgbClr val="FF0000"/>
                </a:solidFill>
              </a:rPr>
              <a:t>ды </a:t>
            </a:r>
            <a:r>
              <a:rPr lang="be-BY" sz="2800" dirty="0">
                <a:solidFill>
                  <a:srgbClr val="FF0000"/>
                </a:solidFill>
              </a:rPr>
              <a:t>курыцы баіцца).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i40.fastpic.ru/big/2012/0822/fe/91428712f7c3aec1dfd1718e2aa07df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70" y="845820"/>
            <a:ext cx="5447069" cy="519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28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3600" y="609600"/>
            <a:ext cx="5783580" cy="5882640"/>
          </a:xfrm>
        </p:spPr>
        <p:txBody>
          <a:bodyPr>
            <a:normAutofit/>
          </a:bodyPr>
          <a:lstStyle/>
          <a:p>
            <a:r>
              <a:rPr lang="be-BY" b="1" u="sng" dirty="0" smtClean="0">
                <a:solidFill>
                  <a:srgbClr val="FF0000"/>
                </a:solidFill>
              </a:rPr>
              <a:t>Дамашняе  заданне</a:t>
            </a:r>
            <a:br>
              <a:rPr lang="be-BY" b="1" u="sng" dirty="0" smtClean="0">
                <a:solidFill>
                  <a:srgbClr val="FF0000"/>
                </a:solidFill>
              </a:rPr>
            </a:br>
            <a:r>
              <a:rPr lang="be-BY" b="1" u="sng" dirty="0">
                <a:solidFill>
                  <a:srgbClr val="FF0000"/>
                </a:solidFill>
              </a:rPr>
              <a:t/>
            </a:r>
            <a:br>
              <a:rPr lang="be-BY" b="1" u="sng" dirty="0">
                <a:solidFill>
                  <a:srgbClr val="FF0000"/>
                </a:solidFill>
              </a:rPr>
            </a:br>
            <a:r>
              <a:rPr lang="be-BY" dirty="0">
                <a:solidFill>
                  <a:srgbClr val="FF0000"/>
                </a:solidFill>
              </a:rPr>
              <a:t>Напісаць міні-сачыненне з выкарыстаннем сказаў </a:t>
            </a:r>
            <a:r>
              <a:rPr lang="be-BY" dirty="0" smtClean="0">
                <a:solidFill>
                  <a:srgbClr val="FF0000"/>
                </a:solidFill>
              </a:rPr>
              <a:t/>
            </a:r>
            <a:br>
              <a:rPr lang="be-BY" dirty="0" smtClean="0">
                <a:solidFill>
                  <a:srgbClr val="FF0000"/>
                </a:solidFill>
              </a:rPr>
            </a:br>
            <a:r>
              <a:rPr lang="be-BY" dirty="0" smtClean="0">
                <a:solidFill>
                  <a:srgbClr val="FF0000"/>
                </a:solidFill>
              </a:rPr>
              <a:t>з </a:t>
            </a:r>
            <a:r>
              <a:rPr lang="be-BY" dirty="0">
                <a:solidFill>
                  <a:srgbClr val="FF0000"/>
                </a:solidFill>
              </a:rPr>
              <a:t>аднароднымі членамі </a:t>
            </a:r>
            <a:r>
              <a:rPr lang="be-BY" dirty="0" smtClean="0">
                <a:solidFill>
                  <a:srgbClr val="FF0000"/>
                </a:solidFill>
              </a:rPr>
              <a:t/>
            </a:r>
            <a:br>
              <a:rPr lang="be-BY" dirty="0" smtClean="0">
                <a:solidFill>
                  <a:srgbClr val="FF0000"/>
                </a:solidFill>
              </a:rPr>
            </a:br>
            <a:r>
              <a:rPr lang="be-BY" dirty="0">
                <a:solidFill>
                  <a:srgbClr val="FF0000"/>
                </a:solidFill>
              </a:rPr>
              <a:t/>
            </a:r>
            <a:br>
              <a:rPr lang="be-BY" dirty="0">
                <a:solidFill>
                  <a:srgbClr val="FF0000"/>
                </a:solidFill>
              </a:rPr>
            </a:br>
            <a:r>
              <a:rPr lang="be-BY" dirty="0" smtClean="0">
                <a:solidFill>
                  <a:srgbClr val="C00000"/>
                </a:solidFill>
              </a:rPr>
              <a:t>“</a:t>
            </a:r>
            <a:r>
              <a:rPr lang="be-BY" b="1" dirty="0">
                <a:solidFill>
                  <a:srgbClr val="C00000"/>
                </a:solidFill>
              </a:rPr>
              <a:t>Што я раблю кожны дзень, каб быць </a:t>
            </a:r>
            <a:r>
              <a:rPr lang="be-BY" b="1" dirty="0" smtClean="0">
                <a:solidFill>
                  <a:srgbClr val="C00000"/>
                </a:solidFill>
              </a:rPr>
              <a:t>здаровым.”</a:t>
            </a: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be-BY" b="1" u="sng" dirty="0" smtClean="0">
                <a:solidFill>
                  <a:srgbClr val="C00000"/>
                </a:solidFill>
              </a:rPr>
              <a:t> </a:t>
            </a:r>
            <a:endParaRPr lang="ru-RU" b="1" u="sng" dirty="0">
              <a:solidFill>
                <a:srgbClr val="C00000"/>
              </a:solidFill>
            </a:endParaRPr>
          </a:p>
        </p:txBody>
      </p:sp>
      <p:pic>
        <p:nvPicPr>
          <p:cNvPr id="4" name="Объект 3" descr="https://pro.culture.ru/uploads/079332f3eb8112c5dbf190b9edb6165c_w720_h540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35" y="1222130"/>
            <a:ext cx="5211763" cy="4053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831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1" y="609600"/>
            <a:ext cx="7232072" cy="651164"/>
          </a:xfrm>
        </p:spPr>
        <p:txBody>
          <a:bodyPr>
            <a:normAutofit fontScale="90000"/>
          </a:bodyPr>
          <a:lstStyle/>
          <a:p>
            <a:r>
              <a:rPr lang="be-BY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Рэфлексія 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592700"/>
              </p:ext>
            </p:extLst>
          </p:nvPr>
        </p:nvGraphicFramePr>
        <p:xfrm>
          <a:off x="677863" y="1385455"/>
          <a:ext cx="1076599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1664">
                  <a:extLst>
                    <a:ext uri="{9D8B030D-6E8A-4147-A177-3AD203B41FA5}">
                      <a16:colId xmlns="" xmlns:a16="http://schemas.microsoft.com/office/drawing/2014/main" val="2407586135"/>
                    </a:ext>
                  </a:extLst>
                </a:gridCol>
                <a:gridCol w="5874328">
                  <a:extLst>
                    <a:ext uri="{9D8B030D-6E8A-4147-A177-3AD203B41FA5}">
                      <a16:colId xmlns="" xmlns:a16="http://schemas.microsoft.com/office/drawing/2014/main" val="2493767599"/>
                    </a:ext>
                  </a:extLst>
                </a:gridCol>
              </a:tblGrid>
              <a:tr h="2507672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e-BY" sz="36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“Пахвалі сябе сам”. 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be-BY" sz="36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“Куфар прадказанняў”. </a:t>
                      </a:r>
                      <a:endParaRPr lang="ru-RU" sz="36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e-BY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be-BY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Працягні фразы </a:t>
                      </a:r>
                    </a:p>
                    <a:p>
                      <a:r>
                        <a:rPr lang="be-BY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“Калі я буду здаровым, я змагу…”</a:t>
                      </a:r>
                    </a:p>
                    <a:p>
                      <a:endParaRPr lang="ru-RU" sz="24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e-BY" sz="24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“Калі я не буду здаровым, то я не змагу…”</a:t>
                      </a:r>
                      <a:endParaRPr lang="ru-RU" sz="24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0701934"/>
                  </a:ext>
                </a:extLst>
              </a:tr>
              <a:tr h="2068554">
                <a:tc>
                  <a:txBody>
                    <a:bodyPr/>
                    <a:lstStyle/>
                    <a:p>
                      <a:r>
                        <a:rPr lang="be-BY" sz="3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Працягні фразу</a:t>
                      </a:r>
                      <a:r>
                        <a:rPr lang="be-BY" sz="3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be-BY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“Сёння на ўроку я </a:t>
                      </a:r>
                    </a:p>
                    <a:p>
                      <a:r>
                        <a:rPr lang="be-BY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даведаўся…,  зразумеў… , навучыўся…, зрабіў выснову…, паўтарыў…, не зразумеў… </a:t>
                      </a:r>
                      <a:endParaRPr lang="ru-RU" sz="24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813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65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7581" y="1623186"/>
            <a:ext cx="5074920" cy="4228974"/>
          </a:xfrm>
        </p:spPr>
        <p:txBody>
          <a:bodyPr>
            <a:normAutofit/>
          </a:bodyPr>
          <a:lstStyle/>
          <a:p>
            <a:pPr algn="ctr"/>
            <a:r>
              <a:rPr lang="be-BY" sz="5400" b="1" dirty="0" smtClean="0">
                <a:solidFill>
                  <a:srgbClr val="C00000"/>
                </a:solidFill>
              </a:rPr>
              <a:t>Жадаем </a:t>
            </a:r>
            <a:br>
              <a:rPr lang="be-BY" sz="5400" b="1" dirty="0" smtClean="0">
                <a:solidFill>
                  <a:srgbClr val="C00000"/>
                </a:solidFill>
              </a:rPr>
            </a:br>
            <a:r>
              <a:rPr lang="be-BY" sz="5400" b="1" dirty="0" smtClean="0">
                <a:solidFill>
                  <a:srgbClr val="C00000"/>
                </a:solidFill>
              </a:rPr>
              <a:t>усім </a:t>
            </a:r>
            <a:br>
              <a:rPr lang="be-BY" sz="5400" b="1" dirty="0" smtClean="0">
                <a:solidFill>
                  <a:srgbClr val="C00000"/>
                </a:solidFill>
              </a:rPr>
            </a:br>
            <a:r>
              <a:rPr lang="be-BY" sz="5400" b="1" dirty="0" smtClean="0">
                <a:solidFill>
                  <a:srgbClr val="C00000"/>
                </a:solidFill>
              </a:rPr>
              <a:t>моцнага здароўя!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s://vk.vkfaces.com/ttH_CMZl9Fdm_Yuzuuu3uWbum05T7BEbrV9-Lg/VmDJH0iUoH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660" y="1434905"/>
            <a:ext cx="5978550" cy="399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5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040" y="2157984"/>
            <a:ext cx="5486400" cy="1847088"/>
          </a:xfrm>
        </p:spPr>
        <p:txBody>
          <a:bodyPr/>
          <a:lstStyle/>
          <a:p>
            <a:pPr algn="ctr"/>
            <a:r>
              <a:rPr lang="be-BY" sz="5400" dirty="0" smtClean="0">
                <a:solidFill>
                  <a:srgbClr val="FF0000"/>
                </a:solidFill>
              </a:rPr>
              <a:t>Жыццё</a:t>
            </a:r>
            <a:r>
              <a:rPr lang="be-BY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www.culture.ru/storage/images/d90d428a4e0cdec577d8d2f1971a0f90/a9b41820ff6f155243c01eee6d21f074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252" y="1144173"/>
            <a:ext cx="6548511" cy="42578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3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0528" y="609600"/>
            <a:ext cx="5230368" cy="1320800"/>
          </a:xfrm>
        </p:spPr>
        <p:txBody>
          <a:bodyPr>
            <a:noAutofit/>
          </a:bodyPr>
          <a:lstStyle/>
          <a:p>
            <a:pPr algn="ctr"/>
            <a:r>
              <a:rPr lang="be-BY" sz="4800" b="1" dirty="0" smtClean="0">
                <a:solidFill>
                  <a:srgbClr val="FF0000"/>
                </a:solidFill>
              </a:rPr>
              <a:t>Валеалогія</a:t>
            </a:r>
            <a:r>
              <a:rPr lang="be-BY" sz="4800" dirty="0" smtClean="0">
                <a:solidFill>
                  <a:srgbClr val="FF0000"/>
                </a:solidFill>
              </a:rPr>
              <a:t> – сукупнасць навуковых ведаў, навука   пра </a:t>
            </a:r>
            <a:r>
              <a:rPr lang="be-BY" sz="4800" dirty="0">
                <a:solidFill>
                  <a:srgbClr val="FF0000"/>
                </a:solidFill>
              </a:rPr>
              <a:t>фарміраванне, захаванне, </a:t>
            </a:r>
            <a:r>
              <a:rPr lang="be-BY" sz="4800" dirty="0" smtClean="0">
                <a:solidFill>
                  <a:srgbClr val="FF0000"/>
                </a:solidFill>
              </a:rPr>
              <a:t/>
            </a:r>
            <a:br>
              <a:rPr lang="be-BY" sz="4800" dirty="0" smtClean="0">
                <a:solidFill>
                  <a:srgbClr val="FF0000"/>
                </a:solidFill>
              </a:rPr>
            </a:br>
            <a:r>
              <a:rPr lang="be-BY" sz="4800" dirty="0" smtClean="0">
                <a:solidFill>
                  <a:srgbClr val="FF0000"/>
                </a:solidFill>
              </a:rPr>
              <a:t>і </a:t>
            </a:r>
            <a:r>
              <a:rPr lang="be-BY" sz="4800" dirty="0">
                <a:solidFill>
                  <a:srgbClr val="FF0000"/>
                </a:solidFill>
              </a:rPr>
              <a:t>ўмацаванне здароўя.</a:t>
            </a:r>
            <a:r>
              <a:rPr lang="ru-RU" sz="4800" dirty="0">
                <a:solidFill>
                  <a:srgbClr val="FF0000"/>
                </a:solidFill>
              </a:rPr>
              <a:t/>
            </a:r>
            <a:br>
              <a:rPr lang="ru-RU" sz="4800" dirty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://lebedinec-ckr.gubkin-kultura.ru/media/cache/7d/c3/7dc3bb93874182da13ed73eb16d52fb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65" y="862819"/>
            <a:ext cx="5930938" cy="4890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0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9360" y="609600"/>
            <a:ext cx="5541264" cy="1320800"/>
          </a:xfrm>
        </p:spPr>
        <p:txBody>
          <a:bodyPr>
            <a:noAutofit/>
          </a:bodyPr>
          <a:lstStyle/>
          <a:p>
            <a:pPr algn="ctr"/>
            <a:r>
              <a:rPr lang="be-BY" sz="4400" b="1" dirty="0" smtClean="0">
                <a:solidFill>
                  <a:srgbClr val="FF0000"/>
                </a:solidFill>
              </a:rPr>
              <a:t>Артыкуляцыя </a:t>
            </a:r>
            <a:r>
              <a:rPr lang="be-BY" sz="4400" dirty="0">
                <a:solidFill>
                  <a:srgbClr val="FF0000"/>
                </a:solidFill>
              </a:rPr>
              <a:t>– гэта работа  органаў мовы (губ, языка,  мяккага нёба, галасавых звязак)  пры вымаўленні гукаў.</a:t>
            </a:r>
            <a:r>
              <a:rPr lang="ru-RU" sz="4400" dirty="0">
                <a:solidFill>
                  <a:srgbClr val="FF0000"/>
                </a:solidFill>
              </a:rPr>
              <a:t/>
            </a:r>
            <a:br>
              <a:rPr lang="ru-RU" sz="4400" dirty="0">
                <a:solidFill>
                  <a:srgbClr val="FF0000"/>
                </a:solidFill>
              </a:rPr>
            </a:b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6" name="Объект 5" descr="https://image.jimcdn.com/app/cms/image/transf/none/path/s862f41747c0caec2/image/ibce73b481fd49579/version/1607952938/image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7" b="11509"/>
          <a:stretch/>
        </p:blipFill>
        <p:spPr bwMode="auto">
          <a:xfrm>
            <a:off x="237744" y="1097280"/>
            <a:ext cx="5724143" cy="43469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2495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7236" y="1165860"/>
            <a:ext cx="5052060" cy="764540"/>
          </a:xfrm>
        </p:spPr>
        <p:txBody>
          <a:bodyPr>
            <a:noAutofit/>
          </a:bodyPr>
          <a:lstStyle/>
          <a:p>
            <a:r>
              <a:rPr lang="be-BY" b="1" dirty="0" smtClean="0">
                <a:solidFill>
                  <a:srgbClr val="FF0000"/>
                </a:solidFill>
              </a:rPr>
              <a:t>Эпіграф:</a:t>
            </a:r>
            <a:r>
              <a:rPr lang="be-BY" dirty="0" smtClean="0">
                <a:solidFill>
                  <a:srgbClr val="FF0000"/>
                </a:solidFill>
              </a:rPr>
              <a:t/>
            </a:r>
            <a:br>
              <a:rPr lang="be-BY" dirty="0" smtClean="0">
                <a:solidFill>
                  <a:srgbClr val="FF0000"/>
                </a:solidFill>
              </a:rPr>
            </a:br>
            <a:r>
              <a:rPr lang="be-BY" dirty="0">
                <a:solidFill>
                  <a:srgbClr val="FF0000"/>
                </a:solidFill>
              </a:rPr>
              <a:t>Чалавек </a:t>
            </a:r>
            <a:r>
              <a:rPr lang="be-BY" dirty="0" smtClean="0">
                <a:solidFill>
                  <a:srgbClr val="FF0000"/>
                </a:solidFill>
              </a:rPr>
              <a:t>– </a:t>
            </a:r>
            <a:r>
              <a:rPr lang="be-BY" dirty="0">
                <a:solidFill>
                  <a:srgbClr val="FF0000"/>
                </a:solidFill>
              </a:rPr>
              <a:t>гэта храм здароўя і прыгажосці. І каб гэты храм быў прыгожым і здаровым, павінен клапаціцца сам чалавек – захавальнік свайго храма (Майманід).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2ch.hk/dr/src/373877/1590337299244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48" y="1491175"/>
            <a:ext cx="6116832" cy="3362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81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0" y="609600"/>
            <a:ext cx="4389119" cy="4099560"/>
          </a:xfrm>
        </p:spPr>
        <p:txBody>
          <a:bodyPr/>
          <a:lstStyle/>
          <a:p>
            <a:pPr algn="ctr"/>
            <a:r>
              <a:rPr lang="be-BY" b="1" dirty="0" smtClean="0">
                <a:solidFill>
                  <a:srgbClr val="FF0000"/>
                </a:solidFill>
              </a:rPr>
              <a:t/>
            </a:r>
            <a:br>
              <a:rPr lang="be-BY" b="1" dirty="0" smtClean="0">
                <a:solidFill>
                  <a:srgbClr val="FF0000"/>
                </a:solidFill>
              </a:rPr>
            </a:br>
            <a:r>
              <a:rPr lang="be-BY" b="1" dirty="0">
                <a:solidFill>
                  <a:srgbClr val="FF0000"/>
                </a:solidFill>
              </a:rPr>
              <a:t/>
            </a:r>
            <a:br>
              <a:rPr lang="be-BY" b="1" dirty="0">
                <a:solidFill>
                  <a:srgbClr val="FF0000"/>
                </a:solidFill>
              </a:rPr>
            </a:br>
            <a:r>
              <a:rPr lang="be-BY" b="1" dirty="0" smtClean="0">
                <a:solidFill>
                  <a:srgbClr val="FF0000"/>
                </a:solidFill>
              </a:rPr>
              <a:t/>
            </a:r>
            <a:br>
              <a:rPr lang="be-BY" b="1" dirty="0" smtClean="0">
                <a:solidFill>
                  <a:srgbClr val="FF0000"/>
                </a:solidFill>
              </a:rPr>
            </a:br>
            <a:r>
              <a:rPr lang="be-BY" sz="4400" b="1" dirty="0" smtClean="0">
                <a:solidFill>
                  <a:srgbClr val="FF0000"/>
                </a:solidFill>
              </a:rPr>
              <a:t>«Дэтэктар праўды»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yamama2.ru/wp-content/uploads/2019/04/5%D0%97%D0%B0%D1%81%D1%82%D0%B0%D0%B2%D0%BA%D0%B0-%D0%BA-%D0%97%D0%9E%D0%96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77107"/>
            <a:ext cx="8145194" cy="3393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71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0880" y="609599"/>
            <a:ext cx="4892040" cy="5432425"/>
          </a:xfrm>
        </p:spPr>
        <p:txBody>
          <a:bodyPr>
            <a:normAutofit/>
          </a:bodyPr>
          <a:lstStyle/>
          <a:p>
            <a:pPr algn="ctr"/>
            <a:r>
              <a:rPr lang="be-BY" dirty="0" smtClean="0">
                <a:solidFill>
                  <a:srgbClr val="FF0000"/>
                </a:solidFill>
              </a:rPr>
              <a:t/>
            </a:r>
            <a:br>
              <a:rPr lang="be-BY" dirty="0" smtClean="0">
                <a:solidFill>
                  <a:srgbClr val="FF0000"/>
                </a:solidFill>
              </a:rPr>
            </a:br>
            <a:r>
              <a:rPr lang="be-BY" dirty="0" smtClean="0">
                <a:solidFill>
                  <a:srgbClr val="FF0000"/>
                </a:solidFill>
              </a:rPr>
              <a:t>Гульня ў мяч </a:t>
            </a:r>
            <a:br>
              <a:rPr lang="be-BY" dirty="0" smtClean="0">
                <a:solidFill>
                  <a:srgbClr val="FF0000"/>
                </a:solidFill>
              </a:rPr>
            </a:br>
            <a:r>
              <a:rPr lang="be-BY" sz="5400" b="1" dirty="0" smtClean="0">
                <a:solidFill>
                  <a:srgbClr val="FF0000"/>
                </a:solidFill>
              </a:rPr>
              <a:t>«Ты – мне, </a:t>
            </a:r>
            <a:br>
              <a:rPr lang="be-BY" sz="5400" b="1" dirty="0" smtClean="0">
                <a:solidFill>
                  <a:srgbClr val="FF0000"/>
                </a:solidFill>
              </a:rPr>
            </a:br>
            <a:r>
              <a:rPr lang="be-BY" sz="5400" b="1" dirty="0" smtClean="0">
                <a:solidFill>
                  <a:srgbClr val="FF0000"/>
                </a:solidFill>
              </a:rPr>
              <a:t>я – табе».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ds05.infourok.ru/uploads/ex/0cc5/001198f4-ce265cd5/hello_html_m3dcddf9a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32" y="947224"/>
            <a:ext cx="6970541" cy="4919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8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03621" y="609600"/>
            <a:ext cx="5623559" cy="5471160"/>
          </a:xfrm>
        </p:spPr>
        <p:txBody>
          <a:bodyPr>
            <a:normAutofit fontScale="90000"/>
          </a:bodyPr>
          <a:lstStyle/>
          <a:p>
            <a:r>
              <a:rPr lang="be-BY" sz="4000" b="1" dirty="0" smtClean="0">
                <a:solidFill>
                  <a:srgbClr val="FF0000"/>
                </a:solidFill>
              </a:rPr>
              <a:t>          Віды здароўя:</a:t>
            </a:r>
            <a:br>
              <a:rPr lang="be-BY" sz="4000" b="1" dirty="0" smtClean="0">
                <a:solidFill>
                  <a:srgbClr val="FF0000"/>
                </a:solidFill>
              </a:rPr>
            </a:br>
            <a:r>
              <a:rPr lang="be-BY" b="1" u="sng" dirty="0">
                <a:solidFill>
                  <a:srgbClr val="FF0000"/>
                </a:solidFill>
              </a:rPr>
              <a:t>Фізічнае</a:t>
            </a:r>
            <a:r>
              <a:rPr lang="be-BY" b="1" dirty="0">
                <a:solidFill>
                  <a:srgbClr val="FF0000"/>
                </a:solidFill>
              </a:rPr>
              <a:t> – </a:t>
            </a:r>
            <a:r>
              <a:rPr lang="be-BY" dirty="0">
                <a:solidFill>
                  <a:srgbClr val="FF0000"/>
                </a:solidFill>
              </a:rPr>
              <a:t>функцыянальныя магчымасці органаў чалавека</a:t>
            </a:r>
            <a:r>
              <a:rPr lang="be-BY" dirty="0" smtClean="0">
                <a:solidFill>
                  <a:srgbClr val="FF0000"/>
                </a:solidFill>
              </a:rPr>
              <a:t>.</a:t>
            </a:r>
            <a:br>
              <a:rPr lang="be-BY" dirty="0" smtClean="0">
                <a:solidFill>
                  <a:srgbClr val="FF0000"/>
                </a:solidFill>
              </a:rPr>
            </a:b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be-BY" b="1" u="sng" dirty="0">
                <a:solidFill>
                  <a:srgbClr val="FF0000"/>
                </a:solidFill>
              </a:rPr>
              <a:t>Псіхічнае</a:t>
            </a:r>
            <a:r>
              <a:rPr lang="be-BY" b="1" dirty="0">
                <a:solidFill>
                  <a:srgbClr val="FF0000"/>
                </a:solidFill>
              </a:rPr>
              <a:t> – </a:t>
            </a:r>
            <a:r>
              <a:rPr lang="be-BY" dirty="0">
                <a:solidFill>
                  <a:srgbClr val="FF0000"/>
                </a:solidFill>
              </a:rPr>
              <a:t>стан агульнага душэўнага камфорту. </a:t>
            </a:r>
            <a:r>
              <a:rPr lang="be-BY" dirty="0" smtClean="0">
                <a:solidFill>
                  <a:srgbClr val="FF0000"/>
                </a:solidFill>
              </a:rPr>
              <a:t/>
            </a:r>
            <a:br>
              <a:rPr lang="be-BY" dirty="0" smtClean="0">
                <a:solidFill>
                  <a:srgbClr val="FF0000"/>
                </a:solidFill>
              </a:rPr>
            </a:br>
            <a:r>
              <a:rPr lang="be-BY" dirty="0" smtClean="0">
                <a:solidFill>
                  <a:srgbClr val="FF0000"/>
                </a:solidFill>
              </a:rPr>
              <a:t> 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be-BY" b="1" u="sng" dirty="0">
                <a:solidFill>
                  <a:srgbClr val="FF0000"/>
                </a:solidFill>
              </a:rPr>
              <a:t>Маральнае</a:t>
            </a:r>
            <a:r>
              <a:rPr lang="be-BY" b="1" dirty="0">
                <a:solidFill>
                  <a:srgbClr val="FF0000"/>
                </a:solidFill>
              </a:rPr>
              <a:t> – </a:t>
            </a:r>
            <a:r>
              <a:rPr lang="be-BY" dirty="0">
                <a:solidFill>
                  <a:srgbClr val="FF0000"/>
                </a:solidFill>
              </a:rPr>
              <a:t>сістэма агульначалавечых каштоўнасцей.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s://images.squarespace-cdn.com/content/58af9d67579fb35cca9477f0/1522860378194-7MACTU8XHQJOA7SC138V/Depositphotos_57714257_l-2015.jpg?format=1500w&amp;content-type=image%2F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08"/>
          <a:stretch/>
        </p:blipFill>
        <p:spPr bwMode="auto">
          <a:xfrm>
            <a:off x="0" y="1837593"/>
            <a:ext cx="6006905" cy="2242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898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5890" y="468923"/>
            <a:ext cx="5920740" cy="5974080"/>
          </a:xfrm>
        </p:spPr>
        <p:txBody>
          <a:bodyPr>
            <a:normAutofit fontScale="90000"/>
          </a:bodyPr>
          <a:lstStyle/>
          <a:p>
            <a:r>
              <a:rPr lang="be-BY" sz="4000" b="1" dirty="0" smtClean="0">
                <a:solidFill>
                  <a:srgbClr val="FF0000"/>
                </a:solidFill>
              </a:rPr>
              <a:t>Працягні фразы:</a:t>
            </a:r>
            <a:br>
              <a:rPr lang="be-BY" sz="4000" b="1" dirty="0" smtClean="0">
                <a:solidFill>
                  <a:srgbClr val="FF0000"/>
                </a:solidFill>
              </a:rPr>
            </a:br>
            <a:r>
              <a:rPr lang="be-BY" sz="2400" dirty="0" smtClean="0">
                <a:solidFill>
                  <a:srgbClr val="FF0000"/>
                </a:solidFill>
              </a:rPr>
              <a:t>1. </a:t>
            </a:r>
            <a:r>
              <a:rPr lang="be-BY" sz="2400" i="1" dirty="0" smtClean="0">
                <a:solidFill>
                  <a:srgbClr val="FF0000"/>
                </a:solidFill>
              </a:rPr>
              <a:t>...</a:t>
            </a:r>
            <a:r>
              <a:rPr lang="be-BY" sz="2400" i="1" dirty="0">
                <a:solidFill>
                  <a:srgbClr val="FF0000"/>
                </a:solidFill>
              </a:rPr>
              <a:t>з’яўляюцца асноўнымі ўмовамі фізічнага здароўя. </a:t>
            </a:r>
            <a:r>
              <a:rPr lang="be-BY" sz="2400" i="1" dirty="0" smtClean="0">
                <a:solidFill>
                  <a:srgbClr val="FF0000"/>
                </a:solidFill>
              </a:rPr>
              <a:t/>
            </a:r>
            <a:br>
              <a:rPr lang="be-BY" sz="2400" i="1" dirty="0" smtClean="0">
                <a:solidFill>
                  <a:srgbClr val="FF0000"/>
                </a:solidFill>
              </a:rPr>
            </a:br>
            <a:r>
              <a:rPr lang="be-BY" sz="2400" i="1" dirty="0" smtClean="0">
                <a:solidFill>
                  <a:srgbClr val="FF0000"/>
                </a:solidFill>
              </a:rPr>
              <a:t/>
            </a:r>
            <a:br>
              <a:rPr lang="be-BY" sz="2400" i="1" dirty="0" smtClean="0">
                <a:solidFill>
                  <a:srgbClr val="FF0000"/>
                </a:solidFill>
              </a:rPr>
            </a:br>
            <a:r>
              <a:rPr lang="be-BY" sz="2400" i="1" dirty="0" smtClean="0">
                <a:solidFill>
                  <a:srgbClr val="FF0000"/>
                </a:solidFill>
              </a:rPr>
              <a:t>2. </a:t>
            </a:r>
            <a:r>
              <a:rPr lang="be-BY" sz="2400" i="1" dirty="0">
                <a:solidFill>
                  <a:srgbClr val="FF0000"/>
                </a:solidFill>
              </a:rPr>
              <a:t>Псіхічнае  здароўе ўключае ў сябе наступныя  кампаненты</a:t>
            </a:r>
            <a:r>
              <a:rPr lang="be-BY" sz="2400" i="1" dirty="0" smtClean="0">
                <a:solidFill>
                  <a:srgbClr val="FF0000"/>
                </a:solidFill>
              </a:rPr>
              <a:t>…</a:t>
            </a:r>
            <a:br>
              <a:rPr lang="be-BY" sz="2400" i="1" dirty="0" smtClean="0">
                <a:solidFill>
                  <a:srgbClr val="FF0000"/>
                </a:solidFill>
              </a:rPr>
            </a:br>
            <a:r>
              <a:rPr lang="be-BY" sz="2400" i="1" dirty="0" smtClean="0">
                <a:solidFill>
                  <a:srgbClr val="FF0000"/>
                </a:solidFill>
              </a:rPr>
              <a:t/>
            </a:r>
            <a:br>
              <a:rPr lang="be-BY" sz="2400" i="1" dirty="0" smtClean="0">
                <a:solidFill>
                  <a:srgbClr val="FF0000"/>
                </a:solidFill>
              </a:rPr>
            </a:br>
            <a:r>
              <a:rPr lang="be-BY" sz="2400" i="1" dirty="0" smtClean="0">
                <a:solidFill>
                  <a:srgbClr val="FF0000"/>
                </a:solidFill>
              </a:rPr>
              <a:t>3. </a:t>
            </a:r>
            <a:r>
              <a:rPr lang="be-BY" sz="2400" i="1" dirty="0">
                <a:solidFill>
                  <a:srgbClr val="FF0000"/>
                </a:solidFill>
              </a:rPr>
              <a:t>У кабінеце, дзе праходзяць заняткі, абавязкова павінны выконвацца наступныя санітарна-гігіенічныя патрабаванні</a:t>
            </a:r>
            <a:r>
              <a:rPr lang="be-BY" sz="2400" i="1" dirty="0" smtClean="0">
                <a:solidFill>
                  <a:srgbClr val="FF0000"/>
                </a:solidFill>
              </a:rPr>
              <a:t>…</a:t>
            </a:r>
            <a:br>
              <a:rPr lang="be-BY" sz="2400" i="1" dirty="0" smtClean="0">
                <a:solidFill>
                  <a:srgbClr val="FF0000"/>
                </a:solidFill>
              </a:rPr>
            </a:br>
            <a:r>
              <a:rPr lang="be-BY" sz="2400" i="1" dirty="0" smtClean="0">
                <a:solidFill>
                  <a:srgbClr val="FF0000"/>
                </a:solidFill>
              </a:rPr>
              <a:t/>
            </a:r>
            <a:br>
              <a:rPr lang="be-BY" sz="2400" i="1" dirty="0" smtClean="0">
                <a:solidFill>
                  <a:srgbClr val="FF0000"/>
                </a:solidFill>
              </a:rPr>
            </a:br>
            <a:r>
              <a:rPr lang="be-BY" sz="2400" i="1" dirty="0" smtClean="0">
                <a:solidFill>
                  <a:srgbClr val="FF0000"/>
                </a:solidFill>
              </a:rPr>
              <a:t>4.</a:t>
            </a:r>
            <a:r>
              <a:rPr lang="be-BY" sz="2400" i="1" dirty="0">
                <a:solidFill>
                  <a:srgbClr val="FF0000"/>
                </a:solidFill>
              </a:rPr>
              <a:t> </a:t>
            </a:r>
            <a:r>
              <a:rPr lang="be-BY" sz="2400" i="1" dirty="0" smtClean="0">
                <a:solidFill>
                  <a:srgbClr val="FF0000"/>
                </a:solidFill>
              </a:rPr>
              <a:t>…усё </a:t>
            </a:r>
            <a:r>
              <a:rPr lang="be-BY" sz="2400" i="1" dirty="0">
                <a:solidFill>
                  <a:srgbClr val="FF0000"/>
                </a:solidFill>
              </a:rPr>
              <a:t>гэта дапамагае мне не стамляцца на ўроках</a:t>
            </a:r>
            <a:r>
              <a:rPr lang="be-BY" sz="2400" i="1" dirty="0" smtClean="0">
                <a:solidFill>
                  <a:srgbClr val="FF0000"/>
                </a:solidFill>
              </a:rPr>
              <a:t>.</a:t>
            </a:r>
            <a:br>
              <a:rPr lang="be-BY" sz="2400" i="1" dirty="0" smtClean="0">
                <a:solidFill>
                  <a:srgbClr val="FF0000"/>
                </a:solidFill>
              </a:rPr>
            </a:br>
            <a:r>
              <a:rPr lang="be-BY" sz="2400" i="1" dirty="0" smtClean="0">
                <a:solidFill>
                  <a:srgbClr val="FF0000"/>
                </a:solidFill>
              </a:rPr>
              <a:t/>
            </a:r>
            <a:br>
              <a:rPr lang="be-BY" sz="2400" i="1" dirty="0" smtClean="0">
                <a:solidFill>
                  <a:srgbClr val="FF0000"/>
                </a:solidFill>
              </a:rPr>
            </a:br>
            <a:r>
              <a:rPr lang="be-BY" sz="2400" i="1" dirty="0" smtClean="0">
                <a:solidFill>
                  <a:srgbClr val="FF0000"/>
                </a:solidFill>
              </a:rPr>
              <a:t>5. …усё </a:t>
            </a:r>
            <a:r>
              <a:rPr lang="be-BY" sz="2400" i="1" dirty="0">
                <a:solidFill>
                  <a:srgbClr val="FF0000"/>
                </a:solidFill>
              </a:rPr>
              <a:t>гэта з’яўляецца неабходным складнікам маральнага здароўя чалавека.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/>
            </a:r>
            <a:br>
              <a:rPr lang="ru-RU" sz="2700" dirty="0"/>
            </a:br>
            <a:endParaRPr lang="ru-RU" sz="2700" b="1" dirty="0">
              <a:solidFill>
                <a:srgbClr val="FF0000"/>
              </a:solidFill>
            </a:endParaRPr>
          </a:p>
        </p:txBody>
      </p:sp>
      <p:pic>
        <p:nvPicPr>
          <p:cNvPr id="4" name="Объект 3" descr="http://school29-sochi.ru/wp-content/uploads/2020/06/zdorovye-produkty-768x63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1" y="845821"/>
            <a:ext cx="5212079" cy="4663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1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183</Words>
  <Application>Microsoft Office PowerPoint</Application>
  <PresentationFormat>Произвольный</PresentationFormat>
  <Paragraphs>41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Аспект</vt:lpstr>
      <vt:lpstr>Презентация PowerPoint</vt:lpstr>
      <vt:lpstr>Жыццё </vt:lpstr>
      <vt:lpstr>Валеалогія – сукупнасць навуковых ведаў, навука   пра фарміраванне, захаванне,  і ўмацаванне здароўя. </vt:lpstr>
      <vt:lpstr>Артыкуляцыя – гэта работа  органаў мовы (губ, языка,  мяккага нёба, галасавых звязак)  пры вымаўленні гукаў. </vt:lpstr>
      <vt:lpstr>Эпіграф: Чалавек – гэта храм здароўя і прыгажосці. І каб гэты храм быў прыгожым і здаровым, павінен клапаціцца сам чалавек – захавальнік свайго храма (Майманід). </vt:lpstr>
      <vt:lpstr>   «Дэтэктар праўды»</vt:lpstr>
      <vt:lpstr> Гульня ў мяч  «Ты – мне,  я – табе».</vt:lpstr>
      <vt:lpstr>          Віды здароўя: Фізічнае – функцыянальныя магчымасці органаў чалавека.  Псіхічнае – стан агульнага душэўнага камфорту.    Маральнае – сістэма агульначалавечых каштоўнасцей. </vt:lpstr>
      <vt:lpstr>Працягні фразы: 1. ...з’яўляюцца асноўнымі ўмовамі фізічнага здароўя.   2. Псіхічнае  здароўе ўключае ў сябе наступныя  кампаненты…  3. У кабінеце, дзе праходзяць заняткі, абавязкова павінны выконвацца наступныя санітарна-гігіенічныя патрабаванні…  4. …усё гэта дапамагае мне не стамляцца на ўроках.  5. …усё гэта з’яўляецца неабходным складнікам маральнага здароўя чалавека.   </vt:lpstr>
      <vt:lpstr>Таццяна Шчытава Навошта чалавеку лекі,  Калі Усявышні шчодра даў З…мельцы нашай пушчы р…кі Птушыны спеў і водар траў.   М…роз зімы в…сны разлівы І лета стомлены спакой І ж…та хвалі-пералівы І шэпат лісця пад нагой.   Не, мы б…жым хутчэй у(ў) аптэкі –  Яны ж у(ў) нас праз тры дамы –  І набываем лекі лекі Ад сэрца нырак галавы. </vt:lpstr>
      <vt:lpstr>Таццяна Шчытава Навошта чалавеку лекі,  Калі Усявышні шчодра даў Зямельцы нашай пушчы, рэкі, Птушыны спеў і водар траў.   Мароз зімы, вясны разлівы, І лета стомлены спакой, І жыта хвалі-пералівы, І шэпат лісця пад нагой.   Не, мы бяжым хутчэй у аптэкі –  Яны ж у нас праз тры дамы –  І набываем лекі, лекі Ад сэрца, нырак, галавы.    </vt:lpstr>
      <vt:lpstr>Гіпакінэзія -гэта недастатковая  рухальная актыўнасць. </vt:lpstr>
      <vt:lpstr>Фактары, якія ўздзейнічаюць на  здароўе чалавека:  1  Маларухомы лад жыцця. 2 Няправільны рэжым працы  і адпачынку. 3 Стрэсы. 4 Няправільнае харчаванне. 5 Шкодныя звычкі: курэнне, алкагалізм, наркаманія, таксікаманія. 6 Парушэнне санітарна-гігіенічных норм. 7 Навакольнае асяроддзе. 8 Спадчыннасць.  </vt:lpstr>
      <vt:lpstr>Презентация PowerPoint</vt:lpstr>
      <vt:lpstr>Народная мудрасць (складзіце разбураныя прыказкі і прымаўкі) Розум ад мелкі віна будзе ды гарэлкі   і кароткі.   Цела гарэлка баліць і галава весяліць ды і потым грэе.   Працы розум не аслабляе, а гарэлка дапамагае.   Б’ецца нап’ецца – дык з царамі, а як баіцца – дык пеўня ды курыцы праспіцца. </vt:lpstr>
      <vt:lpstr>Ад віна ды гарэлкі будзе розум    кароткі і мелкі.  Гарэлка грэе і весяліць, ды потым цела і галава баліць.  Гарэлка працы не дапамагае,  а розум аслабляе).  Нап’ецца – дык з царамі б’ецца, а як праспіцца  – дык пеўня  ды курыцы баіцца). </vt:lpstr>
      <vt:lpstr>Дамашняе  заданне  Напісаць міні-сачыненне з выкарыстаннем сказаў  з аднароднымі членамі   “Што я раблю кожны дзень, каб быць здаровым.”  </vt:lpstr>
      <vt:lpstr>Рэфлексія </vt:lpstr>
      <vt:lpstr>Жадаем  усім  моцнага здароўя!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DNA7 X86</cp:lastModifiedBy>
  <cp:revision>16</cp:revision>
  <dcterms:created xsi:type="dcterms:W3CDTF">2021-01-17T17:50:12Z</dcterms:created>
  <dcterms:modified xsi:type="dcterms:W3CDTF">2021-02-04T13:37:33Z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560768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