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0" r:id="rId12"/>
    <p:sldId id="271" r:id="rId13"/>
    <p:sldId id="272" r:id="rId14"/>
    <p:sldId id="273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43" autoAdjust="0"/>
  </p:normalViewPr>
  <p:slideViewPr>
    <p:cSldViewPr>
      <p:cViewPr>
        <p:scale>
          <a:sx n="59" d="100"/>
          <a:sy n="59" d="100"/>
        </p:scale>
        <p:origin x="-168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FD83F-E773-4093-8C40-DB0E2C8AAD92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A3B10-7F49-462E-9CCB-46CEE6EB0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A3B10-7F49-462E-9CCB-46CEE6EB07A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5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15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0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03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1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7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5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6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5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47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D5400-83EA-45A5-9AE7-C5EFC6159EF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E6921-B002-4612-9FF7-990229F53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4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5.pn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7.png" Type="http://schemas.openxmlformats.org/officeDocument/2006/relationships/image"/><Relationship Id="rId4" Target="../media/image16.pn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ocs.google.com/presentation/d/11XMfApBB8FAbBEs8F1VOdcKFPwk-eY3zu-PFaCuarJw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46640" cy="33123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Применение интерактивной рабочей тетради на уроках информатики </a:t>
            </a:r>
            <a:br>
              <a:rPr lang="ru-RU" b="1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как средство визуализации учебной информации</a:t>
            </a:r>
            <a:endParaRPr lang="ru-RU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4653136"/>
            <a:ext cx="709228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Холяво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Екатерина Ивановна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математики и информатики первой квалификационной категории</a:t>
            </a:r>
          </a:p>
          <a:p>
            <a:pPr algn="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Ивьевской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СШ</a:t>
            </a:r>
          </a:p>
        </p:txBody>
      </p:sp>
    </p:spTree>
    <p:extLst>
      <p:ext uri="{BB962C8B-B14F-4D97-AF65-F5344CB8AC3E}">
        <p14:creationId xmlns:p14="http://schemas.microsoft.com/office/powerpoint/2010/main" val="30982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" r="-23"/>
          <a:stretch/>
        </p:blipFill>
        <p:spPr bwMode="auto">
          <a:xfrm>
            <a:off x="246049" y="116632"/>
            <a:ext cx="5760640" cy="3106631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rrowheads="1" noChangeAspect="1"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2" r="-49"/>
          <a:stretch/>
        </p:blipFill>
        <p:spPr bwMode="auto">
          <a:xfrm>
            <a:off x="3042683" y="3356992"/>
            <a:ext cx="5928012" cy="3309632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28699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" r="18"/>
          <a:stretch/>
        </p:blipFill>
        <p:spPr bwMode="auto">
          <a:xfrm>
            <a:off x="416876" y="764704"/>
            <a:ext cx="8528509" cy="5157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12630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6146" name="Picture 2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" r="114"/>
          <a:stretch/>
        </p:blipFill>
        <p:spPr bwMode="auto">
          <a:xfrm>
            <a:off x="1547664" y="0"/>
            <a:ext cx="6210449" cy="3380205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" r="-64"/>
          <a:stretch/>
        </p:blipFill>
        <p:spPr bwMode="auto">
          <a:xfrm>
            <a:off x="-66824" y="3404191"/>
            <a:ext cx="2952328" cy="2247284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" r="-14"/>
          <a:stretch/>
        </p:blipFill>
        <p:spPr bwMode="auto">
          <a:xfrm>
            <a:off x="2885504" y="4395169"/>
            <a:ext cx="3125878" cy="2421628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" r="-16"/>
          <a:stretch/>
        </p:blipFill>
        <p:spPr bwMode="auto">
          <a:xfrm>
            <a:off x="5987644" y="3593972"/>
            <a:ext cx="3227794" cy="2401590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50995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9" r="-18"/>
          <a:stretch/>
        </p:blipFill>
        <p:spPr bwMode="auto">
          <a:xfrm>
            <a:off x="179512" y="188640"/>
            <a:ext cx="5330195" cy="3007308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5" r="20"/>
          <a:stretch/>
        </p:blipFill>
        <p:spPr bwMode="auto">
          <a:xfrm>
            <a:off x="3059832" y="3501008"/>
            <a:ext cx="5686610" cy="3134669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99134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6" r="-51"/>
          <a:stretch/>
        </p:blipFill>
        <p:spPr bwMode="auto">
          <a:xfrm>
            <a:off x="323528" y="1052736"/>
            <a:ext cx="859513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5503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59" y="548680"/>
            <a:ext cx="9144000" cy="136815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Исследователи современных методов обучения отмечают, что учащимися усваивается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271" y="2492896"/>
            <a:ext cx="8784976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10% того, что они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читают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% того,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слышат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% того,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видят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720725" indent="-720725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50-70% запоминается при участии в групповых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дискуссиях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720725" indent="-720725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80% - при самостоятельном обнаружении и формулировании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720725" indent="-720725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90% - если обучающийся непосредственно участвует в реальной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388843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Визуализация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содействует</a:t>
            </a:r>
          </a:p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интенсификации обучения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активизации учебной и познавательной деятельности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повышению визуальной грамотности и визуальной культуры учащихся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48965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Визуализация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процесс представления данных в виде изображения с целью максимального удобства их понимания, придание зримой формы любому мыслимому объекту, субъекту, процессу</a:t>
            </a:r>
          </a:p>
          <a:p>
            <a:pPr marL="0" indent="0"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Изменения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области передачи визуальной информации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возрос объем, количество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информации,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появились новые виды визуальной информации, а также способы ее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передачи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4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924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Термин «визуализация» происходит от латинского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visualis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воспринимаемый зрительно, наглядный</a:t>
            </a:r>
          </a:p>
          <a:p>
            <a:pPr marL="0" indent="0"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зависимости от вида и содержания учебной информации используются приемы ее уплотнения или пошагового развертывания с применением разнообразных визуальных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4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63408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b="1" dirty="0" lang="ru-RU" smtClean="0" sz="3200">
                <a:latin charset="0" pitchFamily="18" typeface="Times New Roman"/>
                <a:cs charset="0" pitchFamily="18" typeface="Times New Roman"/>
              </a:rPr>
              <a:t>Средства визуализации информации </a:t>
            </a:r>
            <a:endParaRPr b="1" dirty="0" lang="ru-RU" sz="32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3074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" r="101"/>
          <a:stretch/>
        </p:blipFill>
        <p:spPr bwMode="auto">
          <a:xfrm>
            <a:off x="1456333" y="4524206"/>
            <a:ext cx="2293257" cy="222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" r="79"/>
          <a:stretch/>
        </p:blipFill>
        <p:spPr bwMode="auto">
          <a:xfrm>
            <a:off x="5560571" y="1916832"/>
            <a:ext cx="3207434" cy="316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37470" y="1285312"/>
            <a:ext cx="2944423" cy="45404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ctr" indent="0" marL="0">
              <a:buNone/>
            </a:pPr>
            <a:r>
              <a:rPr b="1" dirty="0" lang="ru-RU" smtClean="0" sz="3600">
                <a:latin charset="0" pitchFamily="18" typeface="Times New Roman"/>
                <a:cs charset="0" pitchFamily="18" typeface="Times New Roman"/>
              </a:rPr>
              <a:t>Интеллект - карты</a:t>
            </a:r>
            <a:endParaRPr b="1" dirty="0" lang="ru-RU" sz="3600">
              <a:latin charset="0" pitchFamily="18" typeface="Times New Roman"/>
              <a:cs charset="0" pitchFamily="18" typeface="Times New Roman"/>
            </a:endParaRPr>
          </a:p>
          <a:p>
            <a:pPr algn="ctr"/>
            <a:endParaRPr dirty="0"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560571" y="1336248"/>
            <a:ext cx="3043877" cy="425235"/>
          </a:xfrm>
          <a:prstGeom prst="rect">
            <a:avLst/>
          </a:prstGeom>
          <a:solidFill>
            <a:schemeClr val="bg1"/>
          </a:solidFill>
        </p:spPr>
        <p:txBody>
          <a:bodyPr bIns="45720" lIns="91440" rIns="91440" rtlCol="0" tIns="45720" vert="horz">
            <a:normAutofit fontScale="40000" lnSpcReduction="20000"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buFont charset="0" pitchFamily="34" typeface="Arial"/>
              <a:buNone/>
            </a:pPr>
            <a:r>
              <a:rPr b="1" dirty="0" lang="ru-RU" smtClean="0" sz="5900">
                <a:latin charset="0" pitchFamily="18" typeface="Times New Roman"/>
                <a:cs charset="0" pitchFamily="18" typeface="Times New Roman"/>
              </a:rPr>
              <a:t>Облако слов</a:t>
            </a:r>
          </a:p>
          <a:p>
            <a:pPr algn="ctr"/>
            <a:endParaRPr dirty="0" lang="ru-RU"/>
          </a:p>
        </p:txBody>
      </p:sp>
      <p:pic>
        <p:nvPicPr>
          <p:cNvPr id="3076" name="Picture 4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" r="40"/>
          <a:stretch/>
        </p:blipFill>
        <p:spPr bwMode="auto">
          <a:xfrm>
            <a:off x="718024" y="1761483"/>
            <a:ext cx="3808519" cy="272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4139952" y="5655480"/>
            <a:ext cx="1666528" cy="425235"/>
          </a:xfrm>
          <a:prstGeom prst="rect">
            <a:avLst/>
          </a:prstGeom>
          <a:solidFill>
            <a:schemeClr val="bg1"/>
          </a:solidFill>
        </p:spPr>
        <p:txBody>
          <a:bodyPr bIns="45720" lIns="91440" rIns="91440" rtlCol="0" tIns="45720" vert="horz">
            <a:normAutofit fontScale="77500" lnSpcReduction="20000"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buFont charset="0" pitchFamily="34" typeface="Arial"/>
              <a:buNone/>
            </a:pPr>
            <a:r>
              <a:rPr b="1" dirty="0" lang="en-US" smtClean="0" sz="3300">
                <a:latin charset="0" pitchFamily="18" typeface="Times New Roman"/>
                <a:cs charset="0" pitchFamily="18" typeface="Times New Roman"/>
              </a:rPr>
              <a:t>QR</a:t>
            </a:r>
            <a:r>
              <a:rPr b="1" dirty="0" lang="ru-RU" smtClean="0" sz="3300">
                <a:latin charset="0" pitchFamily="18" typeface="Times New Roman"/>
                <a:cs charset="0" pitchFamily="18" typeface="Times New Roman"/>
              </a:rPr>
              <a:t> – код </a:t>
            </a:r>
          </a:p>
          <a:p>
            <a:pPr algn="ctr"/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15196243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92888" cy="63408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b="1" dirty="0" lang="ru-RU" smtClean="0" sz="3200">
                <a:latin charset="0" pitchFamily="18" typeface="Times New Roman"/>
                <a:cs charset="0" pitchFamily="18" typeface="Times New Roman"/>
              </a:rPr>
              <a:t>Средства визуализации информации </a:t>
            </a:r>
            <a:endParaRPr b="1" dirty="0" lang="ru-RU" sz="32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4098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" r="72971"/>
          <a:stretch/>
        </p:blipFill>
        <p:spPr bwMode="auto">
          <a:xfrm>
            <a:off x="3779912" y="1484784"/>
            <a:ext cx="2015759" cy="2389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" l="50015" r="24350"/>
          <a:stretch/>
        </p:blipFill>
        <p:spPr bwMode="auto">
          <a:xfrm>
            <a:off x="1101983" y="4293096"/>
            <a:ext cx="1911770" cy="238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" l="23641" r="48321"/>
          <a:stretch/>
        </p:blipFill>
        <p:spPr bwMode="auto">
          <a:xfrm>
            <a:off x="6338654" y="1484784"/>
            <a:ext cx="2091123" cy="238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" l="74347" r="-30"/>
          <a:stretch/>
        </p:blipFill>
        <p:spPr bwMode="auto">
          <a:xfrm>
            <a:off x="1062191" y="1475422"/>
            <a:ext cx="1915572" cy="238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11" l="85869" r="33"/>
          <a:stretch/>
        </p:blipFill>
        <p:spPr bwMode="auto">
          <a:xfrm>
            <a:off x="3943976" y="4275281"/>
            <a:ext cx="1800200" cy="235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" r="86801" t="51912"/>
          <a:stretch/>
        </p:blipFill>
        <p:spPr bwMode="auto">
          <a:xfrm>
            <a:off x="6554444" y="4250872"/>
            <a:ext cx="1875333" cy="246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95503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5122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" r="-46"/>
          <a:stretch/>
        </p:blipFill>
        <p:spPr bwMode="auto">
          <a:xfrm>
            <a:off x="251520" y="1571529"/>
            <a:ext cx="3726089" cy="210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0" r="-153"/>
          <a:stretch/>
        </p:blipFill>
        <p:spPr bwMode="auto">
          <a:xfrm>
            <a:off x="5483810" y="1165374"/>
            <a:ext cx="3552686" cy="245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0" r="-1"/>
          <a:stretch/>
        </p:blipFill>
        <p:spPr bwMode="auto">
          <a:xfrm>
            <a:off x="2699792" y="3827153"/>
            <a:ext cx="4961134" cy="2860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851104" cy="63408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b="1" dirty="0" lang="ru-RU" smtClean="0" sz="3200">
                <a:latin charset="0" pitchFamily="18" typeface="Times New Roman"/>
                <a:cs charset="0" pitchFamily="18" typeface="Times New Roman"/>
              </a:rPr>
              <a:t>Интерактивные рабочие тетради</a:t>
            </a:r>
            <a:endParaRPr b="1" dirty="0" lang="ru-RU" sz="3200">
              <a:latin charset="0" pitchFamily="18" typeface="Times New Roman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7791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476672"/>
            <a:ext cx="8229600" cy="2921071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Интерактивная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рабочая тетрадь —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это созданный вами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документ,  презентация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или  сайт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Виртуальная рабочая тетрадь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площадка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выполнения практических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заданий</a:t>
            </a: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411760" y="3720192"/>
            <a:ext cx="4392488" cy="251711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Сервисы: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Документы, </a:t>
            </a:r>
          </a:p>
          <a:p>
            <a:pPr algn="just">
              <a:buFontTx/>
              <a:buChar char="-"/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Презентации, </a:t>
            </a:r>
          </a:p>
          <a:p>
            <a:pPr algn="just">
              <a:buFontTx/>
              <a:buChar char="-"/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Сайты. 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Почему именно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8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340768"/>
            <a:ext cx="8229600" cy="25202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предлагает сегодня наиболее удачный набор инструментов, позволяющих организовывать совместную работу с различными типами документов на основе единого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доступа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476672"/>
            <a:ext cx="3600400" cy="6340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5192" y="4102649"/>
            <a:ext cx="8229600" cy="21602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Документы,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Презентации,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Сайты —  это простой и бесплатный способ создавать документы, презентации и  веб-страницы и предоставлять к ним доступ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Интерактивная рабочая тетрадь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информатике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12777"/>
            <a:ext cx="6480720" cy="72007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 «Использование условий»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83568" y="5931709"/>
            <a:ext cx="8229600" cy="6480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https://docs.google.com/presentation/d/11XMfApBB8FAbBEs8F1VOdcKFPwk-eY3zu-PFaCuarJw/edit?usp=sharing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6278910" cy="353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9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158</Words>
  <Application>Microsoft Office PowerPoint</Application>
  <PresentationFormat>Экран (4:3)</PresentationFormat>
  <Paragraphs>44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Применение интерактивной рабочей тетради на уроках информатики  как средство визуализации учебной информации</vt:lpstr>
      <vt:lpstr>Презентация PowerPoint</vt:lpstr>
      <vt:lpstr>Презентация PowerPoint</vt:lpstr>
      <vt:lpstr>Средства визуализации информации </vt:lpstr>
      <vt:lpstr>Средства визуализации информации </vt:lpstr>
      <vt:lpstr>Интерактивные рабочие тетради</vt:lpstr>
      <vt:lpstr>Презентация PowerPoint</vt:lpstr>
      <vt:lpstr>Презентация PowerPoint</vt:lpstr>
      <vt:lpstr>Интерактивная рабочая тетрадь  по информатике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Исследователи современных методов обучения отмечают, что учащимися усваивается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интерактивной рабочей тетради на уроках информатики как средство визуализации учебной информации</dc:title>
  <dc:creator>Екатерина</dc:creator>
  <cp:lastModifiedBy>Спрам</cp:lastModifiedBy>
  <cp:revision>24</cp:revision>
  <dcterms:created xsi:type="dcterms:W3CDTF">2022-01-11T01:23:36Z</dcterms:created>
  <dcterms:modified xsi:type="dcterms:W3CDTF">2022-01-13T11:00:32Z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624261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