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8" r:id="rId3"/>
    <p:sldId id="259" r:id="rId4"/>
    <p:sldId id="260" r:id="rId5"/>
    <p:sldId id="276" r:id="rId6"/>
    <p:sldId id="263" r:id="rId7"/>
    <p:sldId id="264" r:id="rId8"/>
    <p:sldId id="266" r:id="rId9"/>
    <p:sldId id="267" r:id="rId10"/>
    <p:sldId id="277" r:id="rId11"/>
    <p:sldId id="271" r:id="rId12"/>
    <p:sldId id="278" r:id="rId13"/>
    <p:sldId id="269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B5F3-5CF2-48D5-96FD-AFEDBA69E327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4ADA-9AA5-4E10-875E-2B6BC2674C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60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B5F3-5CF2-48D5-96FD-AFEDBA69E327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4ADA-9AA5-4E10-875E-2B6BC2674C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3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B5F3-5CF2-48D5-96FD-AFEDBA69E327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4ADA-9AA5-4E10-875E-2B6BC2674C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046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B5F3-5CF2-48D5-96FD-AFEDBA69E327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4ADA-9AA5-4E10-875E-2B6BC2674C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40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B5F3-5CF2-48D5-96FD-AFEDBA69E327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4ADA-9AA5-4E10-875E-2B6BC2674C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85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B5F3-5CF2-48D5-96FD-AFEDBA69E327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4ADA-9AA5-4E10-875E-2B6BC2674C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593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B5F3-5CF2-48D5-96FD-AFEDBA69E327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4ADA-9AA5-4E10-875E-2B6BC2674C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85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B5F3-5CF2-48D5-96FD-AFEDBA69E327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4ADA-9AA5-4E10-875E-2B6BC2674C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896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B5F3-5CF2-48D5-96FD-AFEDBA69E327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4ADA-9AA5-4E10-875E-2B6BC2674C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913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B5F3-5CF2-48D5-96FD-AFEDBA69E327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4ADA-9AA5-4E10-875E-2B6BC2674C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71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B5F3-5CF2-48D5-96FD-AFEDBA69E327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4ADA-9AA5-4E10-875E-2B6BC2674C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033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4B5F3-5CF2-48D5-96FD-AFEDBA69E327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94ADA-9AA5-4E10-875E-2B6BC2674C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51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Правописание и употребление в речи существительных с корнем ПОЛ-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35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348" y="469042"/>
            <a:ext cx="4674716" cy="1143000"/>
          </a:xfrm>
        </p:spPr>
        <p:txBody>
          <a:bodyPr>
            <a:noAutofit/>
          </a:bodyPr>
          <a:lstStyle/>
          <a:p>
            <a:pPr lvl="0" algn="l"/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Упр.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337 (з. 3 – </a:t>
            </a:r>
            <a:r>
              <a:rPr lang="ru-RU" sz="3600" b="1" dirty="0" err="1" smtClean="0">
                <a:solidFill>
                  <a:schemeClr val="accent3">
                    <a:lumMod val="50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письм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.) 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/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</a:br>
            <a:endParaRPr lang="ru-RU" sz="3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756932" y="2399110"/>
            <a:ext cx="32951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600" b="1" dirty="0" smtClean="0">
                <a:latin typeface="+mn-lt"/>
              </a:rPr>
              <a:t>Пол-оборота</a:t>
            </a:r>
          </a:p>
          <a:p>
            <a:pPr algn="l"/>
            <a:r>
              <a:rPr lang="ru-RU" sz="3600" b="1" dirty="0" smtClean="0">
                <a:latin typeface="+mn-lt"/>
              </a:rPr>
              <a:t>Полуоборота</a:t>
            </a:r>
          </a:p>
          <a:p>
            <a:pPr algn="l"/>
            <a:r>
              <a:rPr lang="ru-RU" sz="3600" b="1" dirty="0" smtClean="0">
                <a:latin typeface="+mn-lt"/>
              </a:rPr>
              <a:t>Полуобороту</a:t>
            </a:r>
          </a:p>
          <a:p>
            <a:pPr algn="l"/>
            <a:r>
              <a:rPr lang="ru-RU" sz="3600" b="1" dirty="0" smtClean="0">
                <a:latin typeface="+mn-lt"/>
              </a:rPr>
              <a:t>Пол-оборота</a:t>
            </a:r>
          </a:p>
          <a:p>
            <a:pPr algn="l"/>
            <a:r>
              <a:rPr lang="ru-RU" sz="3600" b="1" dirty="0" smtClean="0">
                <a:latin typeface="+mn-lt"/>
              </a:rPr>
              <a:t>Полуоборотом</a:t>
            </a:r>
          </a:p>
          <a:p>
            <a:pPr algn="l"/>
            <a:r>
              <a:rPr lang="ru-RU" sz="3600" b="1" dirty="0" smtClean="0">
                <a:latin typeface="+mn-lt"/>
              </a:rPr>
              <a:t>О полуобороте</a:t>
            </a:r>
            <a:endParaRPr lang="ru-RU" sz="3600" b="1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268760"/>
            <a:ext cx="228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0"/>
              </a:spcBef>
            </a:pPr>
            <a:r>
              <a:rPr lang="ru-RU" sz="3600" b="1" dirty="0" smtClean="0">
                <a:solidFill>
                  <a:prstClr val="black"/>
                </a:solidFill>
                <a:ea typeface="+mj-ea"/>
                <a:cs typeface="+mj-cs"/>
              </a:rPr>
              <a:t>Полдень</a:t>
            </a:r>
            <a:r>
              <a:rPr lang="ru-RU" sz="3600" b="1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ru-RU" sz="3600" b="1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3600" b="1" dirty="0" smtClean="0">
                <a:solidFill>
                  <a:prstClr val="black"/>
                </a:solidFill>
                <a:ea typeface="+mj-ea"/>
                <a:cs typeface="+mj-cs"/>
              </a:rPr>
              <a:t>Полудня  </a:t>
            </a:r>
            <a:r>
              <a:rPr lang="ru-RU" sz="3600" b="1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ru-RU" sz="3600" b="1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3600" b="1" dirty="0" smtClean="0">
                <a:solidFill>
                  <a:prstClr val="black"/>
                </a:solidFill>
                <a:ea typeface="+mj-ea"/>
                <a:cs typeface="+mj-cs"/>
              </a:rPr>
              <a:t>Полудню</a:t>
            </a:r>
            <a:r>
              <a:rPr lang="ru-RU" sz="3600" b="1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ru-RU" sz="3600" b="1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3600" b="1" dirty="0" smtClean="0">
                <a:solidFill>
                  <a:prstClr val="black"/>
                </a:solidFill>
                <a:ea typeface="+mj-ea"/>
                <a:cs typeface="+mj-cs"/>
              </a:rPr>
              <a:t>Полдень</a:t>
            </a:r>
            <a:r>
              <a:rPr lang="ru-RU" sz="3600" b="1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ru-RU" sz="3600" b="1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3600" b="1" dirty="0" smtClean="0">
                <a:solidFill>
                  <a:prstClr val="black"/>
                </a:solidFill>
                <a:ea typeface="+mj-ea"/>
                <a:cs typeface="+mj-cs"/>
              </a:rPr>
              <a:t>Полуднем</a:t>
            </a:r>
            <a:r>
              <a:rPr lang="ru-RU" sz="3600" b="1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ru-RU" sz="3600" b="1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3600" b="1" dirty="0" smtClean="0">
                <a:solidFill>
                  <a:prstClr val="black"/>
                </a:solidFill>
                <a:ea typeface="+mj-ea"/>
                <a:cs typeface="+mj-cs"/>
              </a:rPr>
              <a:t>О </a:t>
            </a:r>
            <a:r>
              <a:rPr lang="ru-RU" sz="3600" b="1" dirty="0">
                <a:solidFill>
                  <a:prstClr val="black"/>
                </a:solidFill>
                <a:ea typeface="+mj-ea"/>
                <a:cs typeface="+mj-cs"/>
              </a:rPr>
              <a:t>полудне</a:t>
            </a:r>
            <a:endParaRPr lang="ru-RU" sz="3600" b="1" dirty="0">
              <a:solidFill>
                <a:srgbClr val="9BBB59">
                  <a:lumMod val="50000"/>
                </a:srgbClr>
              </a:solidFill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940151" y="2405420"/>
            <a:ext cx="300716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600" b="1" dirty="0" smtClean="0">
                <a:latin typeface="+mn-lt"/>
              </a:rPr>
              <a:t>Полдороги</a:t>
            </a:r>
          </a:p>
          <a:p>
            <a:pPr algn="l"/>
            <a:r>
              <a:rPr lang="ru-RU" sz="3600" b="1" dirty="0" smtClean="0">
                <a:latin typeface="+mn-lt"/>
              </a:rPr>
              <a:t>Полудороги</a:t>
            </a:r>
          </a:p>
          <a:p>
            <a:pPr algn="l"/>
            <a:r>
              <a:rPr lang="ru-RU" sz="3600" b="1" dirty="0" smtClean="0">
                <a:latin typeface="+mn-lt"/>
              </a:rPr>
              <a:t>Полудороге</a:t>
            </a:r>
          </a:p>
          <a:p>
            <a:pPr algn="l"/>
            <a:r>
              <a:rPr lang="ru-RU" sz="3600" b="1" dirty="0" smtClean="0">
                <a:latin typeface="+mn-lt"/>
              </a:rPr>
              <a:t>Полдороги</a:t>
            </a:r>
          </a:p>
          <a:p>
            <a:pPr algn="l"/>
            <a:r>
              <a:rPr lang="ru-RU" sz="3600" b="1" dirty="0" smtClean="0">
                <a:latin typeface="+mn-lt"/>
              </a:rPr>
              <a:t>Полудорогой</a:t>
            </a:r>
          </a:p>
          <a:p>
            <a:pPr algn="l"/>
            <a:r>
              <a:rPr lang="ru-RU" sz="3600" b="1" dirty="0" smtClean="0">
                <a:latin typeface="+mn-lt"/>
              </a:rPr>
              <a:t>О полудороге</a:t>
            </a:r>
            <a:endParaRPr lang="ru-RU" sz="3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2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556792"/>
            <a:ext cx="86409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«</a:t>
            </a:r>
            <a:r>
              <a:rPr lang="ru-RU" sz="3200" dirty="0" err="1" smtClean="0"/>
              <a:t>Стоптуссин</a:t>
            </a:r>
            <a:r>
              <a:rPr lang="ru-RU" sz="3200" dirty="0" smtClean="0"/>
              <a:t>» принимать по </a:t>
            </a:r>
            <a:r>
              <a:rPr lang="ru-RU" sz="3200" b="1" dirty="0" smtClean="0"/>
              <a:t>пол </a:t>
            </a:r>
            <a:r>
              <a:rPr lang="ru-RU" sz="3200" b="1" dirty="0"/>
              <a:t>чайной ложки</a:t>
            </a:r>
            <a:r>
              <a:rPr lang="ru-RU" sz="3200" dirty="0"/>
              <a:t> </a:t>
            </a:r>
            <a:r>
              <a:rPr lang="ru-RU" sz="3200" dirty="0" smtClean="0"/>
              <a:t>три </a:t>
            </a:r>
            <a:r>
              <a:rPr lang="ru-RU" sz="3200" dirty="0"/>
              <a:t>раза в день. В течение </a:t>
            </a:r>
            <a:r>
              <a:rPr lang="ru-RU" sz="3200" b="1" dirty="0">
                <a:solidFill>
                  <a:schemeClr val="bg1"/>
                </a:solidFill>
              </a:rPr>
              <a:t>полчаса</a:t>
            </a:r>
            <a:r>
              <a:rPr lang="ru-RU" sz="3200" dirty="0"/>
              <a:t> после приёма лекарства воздержаться от приёма пищи.</a:t>
            </a:r>
          </a:p>
        </p:txBody>
      </p:sp>
      <p:pic>
        <p:nvPicPr>
          <p:cNvPr id="2052" name="Picture 4" descr="http://smed.ru/userfiles/products/original/704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618894"/>
            <a:ext cx="2699594" cy="269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863844" y="2060847"/>
            <a:ext cx="16107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полчаса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63844" y="2075199"/>
            <a:ext cx="16250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</a:rPr>
              <a:t>полУчаса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91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924944"/>
            <a:ext cx="871296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</a:rPr>
              <a:t>Задачи:</a:t>
            </a:r>
            <a:r>
              <a:rPr lang="ru-RU" b="1" u="sng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u="sng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1)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будем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знать правило написания сложных существительных с корнем пол-;</a:t>
            </a:r>
            <a:br>
              <a:rPr lang="ru-RU" b="1" i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2) будем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уметь правильно писать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и употреблять в речи сложные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существительные с корнем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пол-;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i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3) сможем 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составить рецепт блюда с использованием  сложных существительных.</a:t>
            </a:r>
            <a:br>
              <a:rPr lang="ru-RU" b="1" i="1" dirty="0">
                <a:solidFill>
                  <a:schemeClr val="accent3">
                    <a:lumMod val="50000"/>
                  </a:schemeClr>
                </a:solidFill>
              </a:rPr>
            </a:b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97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otorecepty.org/wp-content/uploads/2015/08/Salat-vinegret-klassicheskiy-osnovnoe-deystvie-shaga-1.jp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6590340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782104" y="5445224"/>
            <a:ext cx="31478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ВИНЕГРЕТ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699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953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7577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err="1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sz="3200" b="1" dirty="0" err="1" smtClean="0">
                <a:solidFill>
                  <a:schemeClr val="accent3">
                    <a:lumMod val="50000"/>
                  </a:schemeClr>
                </a:solidFill>
              </a:rPr>
              <a:t>олсвёклы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r>
              <a:rPr lang="ru-RU" sz="3200" b="1" dirty="0" err="1" smtClean="0">
                <a:solidFill>
                  <a:schemeClr val="accent3">
                    <a:lumMod val="50000"/>
                  </a:schemeClr>
                </a:solidFill>
              </a:rPr>
              <a:t>Полморкови</a:t>
            </a:r>
            <a:endParaRPr lang="ru-RU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Получаса</a:t>
            </a:r>
          </a:p>
          <a:p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ол-огурца</a:t>
            </a:r>
          </a:p>
          <a:p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ол-литра </a:t>
            </a:r>
          </a:p>
          <a:p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олголовки </a:t>
            </a:r>
          </a:p>
          <a:p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ол 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столовой ложки </a:t>
            </a:r>
            <a:endParaRPr lang="ru-RU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ол 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чайной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ложки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Picture 2" descr="http://v.img.com.ua/b/600x500/9/ed/0c6c0c2a6ef40fd8cdad89639b8eaed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412776"/>
            <a:ext cx="4927476" cy="328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07704" y="5877272"/>
            <a:ext cx="57486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Д/з: </a:t>
            </a:r>
            <a:r>
              <a:rPr lang="ru-RU" sz="3600" b="1" dirty="0" err="1" smtClean="0">
                <a:solidFill>
                  <a:schemeClr val="accent3">
                    <a:lumMod val="50000"/>
                  </a:schemeClr>
                </a:solidFill>
              </a:rPr>
              <a:t>вопр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>на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с.157,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>упр.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340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56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3792" y="155590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«Продолжите предложение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951185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/>
              <a:t>1.Сложное </a:t>
            </a:r>
            <a:r>
              <a:rPr lang="ru-RU" sz="3200" b="1" dirty="0"/>
              <a:t>имя существительное – это существительное, которое состоит из …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26346" y="1052736"/>
            <a:ext cx="183814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srgbClr val="FF0000"/>
                </a:solidFill>
              </a:rPr>
              <a:t>(двух и более корней).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529680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/>
              <a:t>2.Правописание </a:t>
            </a:r>
            <a:r>
              <a:rPr lang="ru-RU" sz="3200" b="1" dirty="0"/>
              <a:t>сложных существительных зависит от способа …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50083" y="3068289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srgbClr val="FF0000"/>
                </a:solidFill>
              </a:rPr>
              <a:t>(словообразования).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5445" y="3777426"/>
            <a:ext cx="86750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/>
              <a:t>3.Если </a:t>
            </a:r>
            <a:r>
              <a:rPr lang="ru-RU" sz="3200" b="1" dirty="0"/>
              <a:t>существительное образовано способом сложения с помощью соединительной морфемы, то оно пишется …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516216" y="4854644"/>
            <a:ext cx="17732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>
                <a:solidFill>
                  <a:srgbClr val="FF0000"/>
                </a:solidFill>
              </a:rPr>
              <a:t>(слитно).</a:t>
            </a:r>
          </a:p>
        </p:txBody>
      </p:sp>
    </p:spTree>
    <p:extLst>
      <p:ext uri="{BB962C8B-B14F-4D97-AF65-F5344CB8AC3E}">
        <p14:creationId xmlns:p14="http://schemas.microsoft.com/office/powerpoint/2010/main" val="199891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11560" y="116633"/>
            <a:ext cx="7772400" cy="576064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>
                <a:solidFill>
                  <a:schemeClr val="accent3">
                    <a:lumMod val="50000"/>
                  </a:schemeClr>
                </a:solidFill>
              </a:rPr>
              <a:t>«Продолжите предложение»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6115" y="2648525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/>
              <a:t>5.Сложные </a:t>
            </a:r>
            <a:r>
              <a:rPr lang="ru-RU" sz="3200" b="1" dirty="0"/>
              <a:t>существительные с корнем пол- и соединительной морфемой –у- пишутся …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80916" y="3655709"/>
            <a:ext cx="17732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>
                <a:solidFill>
                  <a:srgbClr val="FF0000"/>
                </a:solidFill>
              </a:rPr>
              <a:t>(слитно).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384956"/>
            <a:ext cx="86919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/>
              <a:t>6.Сложные </a:t>
            </a:r>
            <a:r>
              <a:rPr lang="ru-RU" sz="3200" b="1" dirty="0"/>
              <a:t>существительные с корнем пол- пишутся через дефис перед …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5445224"/>
            <a:ext cx="63877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srgbClr val="FF0000"/>
                </a:solidFill>
              </a:rPr>
              <a:t>(гласной, прописной и буквой Л).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4048" y="1620089"/>
            <a:ext cx="36247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>
                <a:solidFill>
                  <a:srgbClr val="FF0000"/>
                </a:solidFill>
              </a:rPr>
              <a:t>(через дефис).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6849" y="692697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/>
              <a:t>4.Если </a:t>
            </a:r>
            <a:r>
              <a:rPr lang="ru-RU" sz="3200" b="1" dirty="0"/>
              <a:t>существительное образовано способом сложения без соединительной морфемы, то оно пишется </a:t>
            </a:r>
            <a:r>
              <a:rPr lang="ru-RU" sz="3200" b="1" dirty="0">
                <a:solidFill>
                  <a:prstClr val="black"/>
                </a:solidFill>
              </a:rPr>
              <a:t>…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59453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54986" y="260648"/>
            <a:ext cx="53289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>«Найдите лишнее слово»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052736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/>
              <a:t>7.(Слово)образование</a:t>
            </a:r>
            <a:r>
              <a:rPr lang="ru-RU" sz="3200" b="1" dirty="0"/>
              <a:t>, (</a:t>
            </a:r>
            <a:r>
              <a:rPr lang="ru-RU" sz="3200" b="1" dirty="0" err="1"/>
              <a:t>языко</a:t>
            </a:r>
            <a:r>
              <a:rPr lang="ru-RU" sz="3200" b="1" dirty="0"/>
              <a:t>)знание, (северо)запад, (пыле)</a:t>
            </a:r>
            <a:r>
              <a:rPr lang="ru-RU" sz="3200" b="1" dirty="0" err="1"/>
              <a:t>удалитель</a:t>
            </a:r>
            <a:r>
              <a:rPr lang="ru-RU" sz="3200" b="1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8406" y="4005064"/>
            <a:ext cx="88569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/>
              <a:t>8. (Полу)круг</a:t>
            </a:r>
            <a:r>
              <a:rPr lang="ru-RU" sz="3200" b="1" dirty="0"/>
              <a:t>, </a:t>
            </a:r>
            <a:r>
              <a:rPr lang="ru-RU" sz="3200" b="1" dirty="0" smtClean="0"/>
              <a:t>(пол)лайма, (</a:t>
            </a:r>
            <a:r>
              <a:rPr lang="ru-RU" sz="3200" b="1" dirty="0"/>
              <a:t>пол)батона, </a:t>
            </a:r>
            <a:r>
              <a:rPr lang="ru-RU" sz="3200" b="1" dirty="0" smtClean="0"/>
              <a:t>(</a:t>
            </a:r>
            <a:r>
              <a:rPr lang="ru-RU" sz="3200" b="1" dirty="0"/>
              <a:t>пол)версты.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1276" y="2420888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/>
              <a:t>7.Словообразование</a:t>
            </a:r>
            <a:r>
              <a:rPr lang="ru-RU" sz="3200" b="1" dirty="0"/>
              <a:t>, </a:t>
            </a:r>
            <a:r>
              <a:rPr lang="ru-RU" sz="3200" b="1" dirty="0" smtClean="0"/>
              <a:t>языкознание</a:t>
            </a:r>
            <a:r>
              <a:rPr lang="ru-RU" sz="3200" b="1" dirty="0"/>
              <a:t>, </a:t>
            </a:r>
            <a:r>
              <a:rPr lang="ru-RU" sz="3200" b="1" dirty="0" smtClean="0">
                <a:solidFill>
                  <a:srgbClr val="FF0000"/>
                </a:solidFill>
              </a:rPr>
              <a:t>северо-запад</a:t>
            </a:r>
            <a:r>
              <a:rPr lang="ru-RU" sz="3200" b="1" dirty="0">
                <a:solidFill>
                  <a:srgbClr val="FF0000"/>
                </a:solidFill>
              </a:rPr>
              <a:t>,</a:t>
            </a:r>
            <a:r>
              <a:rPr lang="ru-RU" sz="3200" b="1" dirty="0"/>
              <a:t> </a:t>
            </a:r>
            <a:r>
              <a:rPr lang="ru-RU" sz="3200" b="1" dirty="0" smtClean="0"/>
              <a:t>пылеудалитель</a:t>
            </a:r>
            <a:r>
              <a:rPr lang="ru-RU" sz="3200" b="1" dirty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8406" y="5373216"/>
            <a:ext cx="8856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/>
              <a:t>8. Полукруг</a:t>
            </a:r>
            <a:r>
              <a:rPr lang="ru-RU" sz="3200" b="1" dirty="0"/>
              <a:t>, </a:t>
            </a:r>
            <a:r>
              <a:rPr lang="ru-RU" sz="3200" b="1" dirty="0" err="1" smtClean="0">
                <a:solidFill>
                  <a:srgbClr val="FF0000"/>
                </a:solidFill>
              </a:rPr>
              <a:t>пол-лайма</a:t>
            </a:r>
            <a:r>
              <a:rPr lang="ru-RU" sz="3200" b="1" dirty="0" smtClean="0"/>
              <a:t>, полбатона</a:t>
            </a:r>
            <a:r>
              <a:rPr lang="ru-RU" sz="3200" b="1" dirty="0"/>
              <a:t>,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 smtClean="0"/>
              <a:t>полверсты</a:t>
            </a:r>
            <a:r>
              <a:rPr lang="ru-RU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862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257787"/>
              </p:ext>
            </p:extLst>
          </p:nvPr>
        </p:nvGraphicFramePr>
        <p:xfrm>
          <a:off x="251520" y="982852"/>
          <a:ext cx="2016224" cy="5647263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26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+mn-lt"/>
                        </a:rPr>
                        <a:t>Полбатона </a:t>
                      </a:r>
                      <a:endParaRPr lang="ru-RU" sz="2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6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effectLst/>
                          <a:latin typeface="+mn-lt"/>
                        </a:rPr>
                        <a:t>Полсудка</a:t>
                      </a:r>
                      <a:r>
                        <a:rPr lang="ru-RU" sz="2800" b="1" dirty="0" smtClean="0">
                          <a:effectLst/>
                          <a:latin typeface="+mn-lt"/>
                        </a:rPr>
                        <a:t> </a:t>
                      </a:r>
                      <a:endParaRPr lang="ru-RU" sz="2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6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effectLst/>
                          <a:latin typeface="+mn-lt"/>
                        </a:rPr>
                        <a:t>Пол-леща</a:t>
                      </a:r>
                      <a:endParaRPr lang="ru-RU" sz="2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6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+mn-lt"/>
                        </a:rPr>
                        <a:t>Полминуты </a:t>
                      </a:r>
                      <a:endParaRPr lang="ru-RU" sz="2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6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+mn-lt"/>
                        </a:rPr>
                        <a:t>Полкило </a:t>
                      </a:r>
                      <a:endParaRPr lang="ru-RU" sz="2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6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+mn-lt"/>
                        </a:rPr>
                        <a:t>Полмешка </a:t>
                      </a:r>
                      <a:endParaRPr lang="ru-RU" sz="2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6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+mn-lt"/>
                        </a:rPr>
                        <a:t>Пол-арбуза </a:t>
                      </a:r>
                      <a:endParaRPr lang="ru-RU" sz="2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2647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+mn-lt"/>
                        </a:rPr>
                        <a:t>Полуживой </a:t>
                      </a:r>
                      <a:endParaRPr lang="ru-RU" sz="2800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2647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+mn-lt"/>
                        </a:rPr>
                        <a:t>Полнедели </a:t>
                      </a:r>
                      <a:endParaRPr lang="ru-RU" sz="2800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2647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+mn-lt"/>
                        </a:rPr>
                        <a:t>Пол-Москвы</a:t>
                      </a:r>
                      <a:endParaRPr lang="ru-RU" sz="2800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328689" y="188640"/>
            <a:ext cx="17219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Упр. 332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 Narrow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9751" y="870859"/>
            <a:ext cx="649900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/>
              <a:t>(Из) школы </a:t>
            </a:r>
            <a:r>
              <a:rPr lang="ru-RU" sz="2800" dirty="0" smtClean="0"/>
              <a:t>– сущ. (из чего?)</a:t>
            </a:r>
          </a:p>
          <a:p>
            <a:r>
              <a:rPr lang="ru-RU" sz="2800" dirty="0" err="1" smtClean="0"/>
              <a:t>Н.ф</a:t>
            </a:r>
            <a:r>
              <a:rPr lang="ru-RU" sz="2800" dirty="0" smtClean="0"/>
              <a:t>. – школа.</a:t>
            </a:r>
          </a:p>
          <a:p>
            <a:r>
              <a:rPr lang="ru-RU" sz="2800" dirty="0" smtClean="0"/>
              <a:t>Пост.: </a:t>
            </a:r>
            <a:r>
              <a:rPr lang="ru-RU" sz="2800" dirty="0" err="1" smtClean="0"/>
              <a:t>нариц</a:t>
            </a:r>
            <a:r>
              <a:rPr lang="ru-RU" sz="2800" dirty="0" smtClean="0"/>
              <a:t>., </a:t>
            </a:r>
            <a:r>
              <a:rPr lang="ru-RU" sz="2800" dirty="0" err="1" smtClean="0"/>
              <a:t>неодуш</a:t>
            </a:r>
            <a:r>
              <a:rPr lang="ru-RU" sz="2800" dirty="0" smtClean="0"/>
              <a:t>., </a:t>
            </a:r>
            <a:r>
              <a:rPr lang="ru-RU" sz="2800" dirty="0" err="1" smtClean="0"/>
              <a:t>ж.р</a:t>
            </a:r>
            <a:r>
              <a:rPr lang="ru-RU" sz="2800" dirty="0" smtClean="0"/>
              <a:t>., 1-е </a:t>
            </a:r>
            <a:r>
              <a:rPr lang="ru-RU" sz="2800" dirty="0" err="1" smtClean="0"/>
              <a:t>скл</a:t>
            </a:r>
            <a:r>
              <a:rPr lang="ru-RU" sz="2800" dirty="0" smtClean="0"/>
              <a:t>.; </a:t>
            </a:r>
            <a:r>
              <a:rPr lang="ru-RU" sz="2800" dirty="0" err="1" smtClean="0"/>
              <a:t>непост</a:t>
            </a:r>
            <a:r>
              <a:rPr lang="ru-RU" sz="2800" dirty="0" smtClean="0"/>
              <a:t>. – в </a:t>
            </a:r>
            <a:r>
              <a:rPr lang="ru-RU" sz="2800" dirty="0" err="1" smtClean="0"/>
              <a:t>ед.ч</a:t>
            </a:r>
            <a:r>
              <a:rPr lang="ru-RU" sz="2800" dirty="0" smtClean="0"/>
              <a:t>., в </a:t>
            </a:r>
            <a:r>
              <a:rPr lang="ru-RU" sz="2800" dirty="0" err="1" smtClean="0"/>
              <a:t>Р.п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Пришёл (откуда?) из школы (обстоятельство).</a:t>
            </a:r>
          </a:p>
          <a:p>
            <a:r>
              <a:rPr lang="ru-RU" sz="2800" b="1" dirty="0" err="1" smtClean="0">
                <a:solidFill>
                  <a:srgbClr val="0070C0"/>
                </a:solidFill>
              </a:rPr>
              <a:t>Варень</a:t>
            </a:r>
            <a:r>
              <a:rPr lang="ru-RU" sz="2800" b="1" dirty="0" smtClean="0">
                <a:solidFill>
                  <a:srgbClr val="0070C0"/>
                </a:solidFill>
              </a:rPr>
              <a:t>[</a:t>
            </a:r>
            <a:r>
              <a:rPr lang="ru-RU" sz="2800" b="1" dirty="0" err="1" smtClean="0">
                <a:solidFill>
                  <a:srgbClr val="0070C0"/>
                </a:solidFill>
              </a:rPr>
              <a:t>йэ</a:t>
            </a:r>
            <a:r>
              <a:rPr lang="ru-RU" sz="2800" b="1" dirty="0" smtClean="0">
                <a:solidFill>
                  <a:srgbClr val="0070C0"/>
                </a:solidFill>
              </a:rPr>
              <a:t>]  ← вареный (</a:t>
            </a:r>
            <a:r>
              <a:rPr lang="ru-RU" sz="2800" b="1" dirty="0" err="1" smtClean="0">
                <a:solidFill>
                  <a:srgbClr val="0070C0"/>
                </a:solidFill>
              </a:rPr>
              <a:t>суфф</a:t>
            </a:r>
            <a:r>
              <a:rPr lang="ru-RU" sz="2800" b="1" dirty="0" smtClean="0">
                <a:solidFill>
                  <a:srgbClr val="0070C0"/>
                </a:solidFill>
              </a:rPr>
              <a:t>.)</a:t>
            </a:r>
          </a:p>
          <a:p>
            <a:r>
              <a:rPr lang="ru-RU" sz="2800" dirty="0" smtClean="0"/>
              <a:t>(У) постели – сущ. (у чего?)</a:t>
            </a:r>
          </a:p>
          <a:p>
            <a:r>
              <a:rPr lang="ru-RU" sz="2800" dirty="0" err="1" smtClean="0"/>
              <a:t>Н.ф</a:t>
            </a:r>
            <a:r>
              <a:rPr lang="ru-RU" sz="2800" dirty="0" smtClean="0"/>
              <a:t>. – постель.</a:t>
            </a:r>
          </a:p>
          <a:p>
            <a:r>
              <a:rPr lang="ru-RU" sz="2800" dirty="0" smtClean="0"/>
              <a:t>Пост.: </a:t>
            </a:r>
            <a:r>
              <a:rPr lang="ru-RU" sz="2800" dirty="0" err="1" smtClean="0"/>
              <a:t>нариц</a:t>
            </a:r>
            <a:r>
              <a:rPr lang="ru-RU" sz="2800" dirty="0" smtClean="0"/>
              <a:t>., </a:t>
            </a:r>
            <a:r>
              <a:rPr lang="ru-RU" sz="2800" dirty="0" err="1" smtClean="0"/>
              <a:t>неодуш</a:t>
            </a:r>
            <a:r>
              <a:rPr lang="ru-RU" sz="2800" dirty="0" smtClean="0"/>
              <a:t>., </a:t>
            </a:r>
            <a:r>
              <a:rPr lang="ru-RU" sz="2800" dirty="0" err="1" smtClean="0"/>
              <a:t>ж.р</a:t>
            </a:r>
            <a:r>
              <a:rPr lang="ru-RU" sz="2800" dirty="0" smtClean="0"/>
              <a:t>., 3-е </a:t>
            </a:r>
            <a:r>
              <a:rPr lang="ru-RU" sz="2800" dirty="0" err="1" smtClean="0"/>
              <a:t>скл</a:t>
            </a:r>
            <a:r>
              <a:rPr lang="ru-RU" sz="2800" dirty="0" smtClean="0"/>
              <a:t>.; </a:t>
            </a:r>
            <a:r>
              <a:rPr lang="ru-RU" sz="2800" dirty="0" err="1" smtClean="0"/>
              <a:t>непост</a:t>
            </a:r>
            <a:r>
              <a:rPr lang="ru-RU" sz="2800" dirty="0" smtClean="0"/>
              <a:t>. – в </a:t>
            </a:r>
            <a:r>
              <a:rPr lang="ru-RU" sz="2800" dirty="0" err="1" smtClean="0"/>
              <a:t>ед.ч</a:t>
            </a:r>
            <a:r>
              <a:rPr lang="ru-RU" sz="2800" dirty="0" smtClean="0"/>
              <a:t>., в </a:t>
            </a:r>
            <a:r>
              <a:rPr lang="ru-RU" sz="2800" dirty="0" err="1" smtClean="0"/>
              <a:t>Р.п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Сидит (где?) у постели (обстоятельство)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0355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556792"/>
            <a:ext cx="86409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«</a:t>
            </a:r>
            <a:r>
              <a:rPr lang="ru-RU" sz="3200" dirty="0" err="1" smtClean="0"/>
              <a:t>Стоптуссин</a:t>
            </a:r>
            <a:r>
              <a:rPr lang="ru-RU" sz="3200" dirty="0" smtClean="0"/>
              <a:t>» принимать по </a:t>
            </a:r>
            <a:r>
              <a:rPr lang="ru-RU" sz="3200" b="1" dirty="0" smtClean="0"/>
              <a:t>пол </a:t>
            </a:r>
            <a:r>
              <a:rPr lang="ru-RU" sz="3200" b="1" dirty="0"/>
              <a:t>чайной ложки</a:t>
            </a:r>
            <a:r>
              <a:rPr lang="ru-RU" sz="3200" dirty="0"/>
              <a:t> </a:t>
            </a:r>
            <a:r>
              <a:rPr lang="ru-RU" sz="3200" dirty="0" smtClean="0"/>
              <a:t>три </a:t>
            </a:r>
            <a:r>
              <a:rPr lang="ru-RU" sz="3200" dirty="0"/>
              <a:t>раза в день. В течение </a:t>
            </a:r>
            <a:r>
              <a:rPr lang="ru-RU" sz="3200" b="1" dirty="0"/>
              <a:t>полчаса</a:t>
            </a:r>
            <a:r>
              <a:rPr lang="ru-RU" sz="3200" dirty="0"/>
              <a:t> после приёма лекарства воздержаться от приёма пищи.</a:t>
            </a:r>
          </a:p>
        </p:txBody>
      </p:sp>
      <p:pic>
        <p:nvPicPr>
          <p:cNvPr id="2052" name="Picture 4" descr="http://smed.ru/userfiles/products/original/704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618894"/>
            <a:ext cx="2699594" cy="269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06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924944"/>
            <a:ext cx="871296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</a:rPr>
              <a:t>Задачи:</a:t>
            </a:r>
            <a:r>
              <a:rPr lang="ru-RU" b="1" u="sng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u="sng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1)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будем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знать правило написания сложных существительных с корнем пол-;</a:t>
            </a:r>
            <a:br>
              <a:rPr lang="ru-RU" b="1" i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2) будем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уметь правильно писать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и употреблять в речи сложные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существительные с корнем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пол-;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i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3) сможем 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составить рецепт блюда с использованием  сложных существительных.</a:t>
            </a:r>
            <a:br>
              <a:rPr lang="ru-RU" b="1" i="1" dirty="0">
                <a:solidFill>
                  <a:schemeClr val="accent3">
                    <a:lumMod val="50000"/>
                  </a:schemeClr>
                </a:solidFill>
              </a:rPr>
            </a:b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80" y="2382272"/>
            <a:ext cx="1838025" cy="188021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60648"/>
            <a:ext cx="1676400" cy="192484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328" y="4564808"/>
            <a:ext cx="1704975" cy="20026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746" y="2419000"/>
            <a:ext cx="1512168" cy="192484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187" y="2500360"/>
            <a:ext cx="2448272" cy="176212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09"/>
          <a:stretch/>
        </p:blipFill>
        <p:spPr>
          <a:xfrm>
            <a:off x="5768078" y="476672"/>
            <a:ext cx="1747509" cy="155182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175" y="4512198"/>
            <a:ext cx="1219200" cy="209673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97048"/>
            <a:ext cx="1800200" cy="188825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877749"/>
            <a:ext cx="1909761" cy="155241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9512" y="188640"/>
            <a:ext cx="140415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 ряд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699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2500360"/>
            <a:ext cx="140415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ряд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699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4282484"/>
            <a:ext cx="140415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 ряд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699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1520" y="2335352"/>
            <a:ext cx="8496944" cy="0"/>
          </a:xfrm>
          <a:prstGeom prst="line">
            <a:avLst/>
          </a:prstGeom>
          <a:ln>
            <a:solidFill>
              <a:srgbClr val="6699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79512" y="4411494"/>
            <a:ext cx="8496944" cy="0"/>
          </a:xfrm>
          <a:prstGeom prst="line">
            <a:avLst/>
          </a:prstGeom>
          <a:ln>
            <a:solidFill>
              <a:srgbClr val="6699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63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525029"/>
              </p:ext>
            </p:extLst>
          </p:nvPr>
        </p:nvGraphicFramePr>
        <p:xfrm>
          <a:off x="107504" y="332656"/>
          <a:ext cx="6552728" cy="13716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552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51880"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Полрыбы – пол живой рыбы 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Полкорабля – пол большого корабля 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Полмяча – пол футбольного мяча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768861"/>
              </p:ext>
            </p:extLst>
          </p:nvPr>
        </p:nvGraphicFramePr>
        <p:xfrm>
          <a:off x="2339752" y="4293096"/>
          <a:ext cx="6552728" cy="13716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552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51880"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Полтелефона – пол серого телефона </a:t>
                      </a:r>
                      <a:endParaRPr lang="ru-RU" sz="2800" dirty="0" smtClean="0">
                        <a:effectLst/>
                      </a:endParaRPr>
                    </a:p>
                    <a:p>
                      <a:pPr rtl="0" eaLnBrk="1" latinLnBrk="0" hangingPunct="1"/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Пол-лимона – пол жёлтого лимона</a:t>
                      </a:r>
                      <a:endParaRPr lang="ru-RU" sz="2800" dirty="0" smtClean="0">
                        <a:effectLst/>
                      </a:endParaRPr>
                    </a:p>
                    <a:p>
                      <a:pPr rtl="0" eaLnBrk="1" latinLnBrk="0" hangingPunct="1"/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Полсумки – пол белой сумки</a:t>
                      </a:r>
                      <a:endParaRPr lang="ru-RU" sz="28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03648" y="2272999"/>
            <a:ext cx="66967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Полгитары – пол деревянной гитары</a:t>
            </a:r>
            <a:endParaRPr lang="ru-RU" sz="2800" dirty="0" smtClean="0">
              <a:solidFill>
                <a:schemeClr val="accent3">
                  <a:lumMod val="50000"/>
                </a:schemeClr>
              </a:solidFill>
              <a:effectLst/>
            </a:endParaRPr>
          </a:p>
          <a:p>
            <a:r>
              <a:rPr lang="ru-RU" sz="2800" b="1" dirty="0" err="1">
                <a:solidFill>
                  <a:schemeClr val="accent3">
                    <a:lumMod val="50000"/>
                  </a:schemeClr>
                </a:solidFill>
              </a:rPr>
              <a:t>Пол-лодки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 – пол новой лодки</a:t>
            </a:r>
            <a:endParaRPr lang="ru-RU" sz="2800" dirty="0" smtClean="0">
              <a:solidFill>
                <a:schemeClr val="accent3">
                  <a:lumMod val="50000"/>
                </a:schemeClr>
              </a:solidFill>
              <a:effectLst/>
            </a:endParaRPr>
          </a:p>
          <a:p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Пол-яблока – пол красного яблока</a:t>
            </a:r>
            <a:endParaRPr lang="ru-RU" sz="2800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1225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529</Words>
  <Application>Microsoft Office PowerPoint</Application>
  <PresentationFormat>Экран (4:3)</PresentationFormat>
  <Paragraphs>82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Arial Narrow</vt:lpstr>
      <vt:lpstr>Calibri</vt:lpstr>
      <vt:lpstr>Times New Roman</vt:lpstr>
      <vt:lpstr>Тема Office</vt:lpstr>
      <vt:lpstr>Правописание и употребление в речи существительных с корнем ПОЛ-</vt:lpstr>
      <vt:lpstr>«Продолжите предложение»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Задачи:    1) будем знать правило написания сложных существительных с корнем пол-;    2) будем уметь правильно писать и употреблять в речи сложные существительные с корнем пол-;    3) сможем  составить рецепт блюда с использованием  сложных существительных. </vt:lpstr>
      <vt:lpstr>Презентация PowerPoint</vt:lpstr>
      <vt:lpstr>Презентация PowerPoint</vt:lpstr>
      <vt:lpstr>Упр. 337 (з. 3 – письм.)   </vt:lpstr>
      <vt:lpstr>Презентация PowerPoint</vt:lpstr>
      <vt:lpstr>Задачи:    1) будем знать правило написания сложных существительных с корнем пол-;    2) будем уметь правильно писать и употреблять в речи сложные существительные с корнем пол-;    3) сможем  составить рецепт блюда с использованием  сложных существительных. 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«Продолжите предложение»</dc:title>
  <dc:creator>User</dc:creator>
  <cp:lastModifiedBy>Lutchenko</cp:lastModifiedBy>
  <cp:revision>19</cp:revision>
  <dcterms:created xsi:type="dcterms:W3CDTF">2017-02-06T16:57:19Z</dcterms:created>
  <dcterms:modified xsi:type="dcterms:W3CDTF">2022-07-13T17:29:24Z</dcterms:modified>
</cp:coreProperties>
</file>