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5" r:id="rId11"/>
    <p:sldId id="267" r:id="rId12"/>
    <p:sldId id="266" r:id="rId13"/>
    <p:sldId id="275" r:id="rId14"/>
    <p:sldId id="268" r:id="rId15"/>
    <p:sldId id="272" r:id="rId16"/>
    <p:sldId id="276" r:id="rId17"/>
    <p:sldId id="269" r:id="rId18"/>
    <p:sldId id="270" r:id="rId19"/>
    <p:sldId id="273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6D7AD9-EACF-4D30-9D1A-6B86938CD1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C1CFDA-32E4-44BC-9819-ED994A703D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 ?><Relationships xmlns="http://schemas.openxmlformats.org/package/2006/relationships"><Relationship Id="rId8" Target="../media/image31.jpeg" Type="http://schemas.openxmlformats.org/officeDocument/2006/relationships/image"/><Relationship Id="rId3" Target="../media/image26.jpeg" Type="http://schemas.openxmlformats.org/officeDocument/2006/relationships/image"/><Relationship Id="rId7" Target="../media/image30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10" Target="../media/image33.jpeg" Type="http://schemas.openxmlformats.org/officeDocument/2006/relationships/image"/><Relationship Id="rId4" Target="../media/image27.jpeg" Type="http://schemas.openxmlformats.org/officeDocument/2006/relationships/image"/><Relationship Id="rId9" Target="../media/image32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3800" y="1268760"/>
            <a:ext cx="7772400" cy="312620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Міфалогія</a:t>
            </a:r>
            <a:r>
              <a:rPr lang="ru-RU" sz="54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5400" b="1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сістэма</a:t>
            </a:r>
            <a:r>
              <a:rPr lang="ru-RU" sz="54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ўяўленняў</a:t>
            </a:r>
            <a:r>
              <a:rPr lang="ru-RU" sz="54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чалавека</a:t>
            </a:r>
            <a:r>
              <a:rPr lang="ru-RU" sz="54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54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свет</a:t>
            </a:r>
            <a:br>
              <a:rPr lang="ru-RU" sz="54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5400" b="1" dirty="0" err="1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sz="5400" dirty="0">
              <a:ln w="12700"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://mythology.org.ua/images/7/76/Heracles_Slaying_the_Lion_of_Nemea-2-Hermi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124744"/>
            <a:ext cx="3940769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3" y="166568"/>
            <a:ext cx="4824537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антычных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багоў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 і ў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людзей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ўласныя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зеці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Дзяцей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багоў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смяротных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людзей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паўбагоў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называлі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героямі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Адным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самых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знакамітых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стаў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герой Геракл, сын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Зеўса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простай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жанчыны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Геракл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атрымаў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вядомасць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дзякуючы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дванаццаці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здзейсненым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подзвігам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кампазіцыі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старажытнагрэчаскага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скульптара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Лісіпа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паказана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перамога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Геракла над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Немейскім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ільвом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Магутны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герой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адолеў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ільва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голымі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рукамі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ператварыўшы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здабытую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шкуру ў свой шлем і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плашч</a:t>
            </a:r>
            <a:endParaRPr lang="ru-RU" sz="24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6143644"/>
            <a:ext cx="3786214" cy="58477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Геракл і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Немейскі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леў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скульптуры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Лісіпа</a:t>
            </a:r>
            <a:r>
              <a:rPr lang="ru-RU" sz="1600" b="1" dirty="0" smtClean="0">
                <a:latin typeface="Bookman Old Style" pitchFamily="18" charset="0"/>
              </a:rPr>
              <a:t>)</a:t>
            </a:r>
            <a:endParaRPr lang="ru-RU" sz="16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2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://mythology.org.ua/images/7/76/Heracles_Slaying_the_Lion_of_Nemea-2-Hermi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404873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680" y="1013524"/>
            <a:ext cx="4824536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скульптуры мы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бачым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напружана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цела Геракла.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Мускулістыя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сціскаюць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шыю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звяроў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Скульптар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паказаў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Геракла ў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праўдзіва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перадаць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сцэну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цяжкай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барацьбы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Лісіп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паказаў</a:t>
            </a:r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невялікім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паваротам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тулава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нахілам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галавы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ўперад</a:t>
            </a:r>
            <a:endParaRPr lang="ru-RU" sz="2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6143644"/>
            <a:ext cx="3929090" cy="58477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Геракл і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Немейскі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леў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Рымская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статуі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Лісіпа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8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867109"/>
            <a:ext cx="878497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славянскай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міфалогіі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ўслаўлялі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волатаў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паданняў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Ілья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Мурамец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Алёша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Паповіч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Дабрыня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Нікіціч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адрозніваліся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вялікай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сілай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Абараняючы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радзіму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яны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здзяйснялі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розныя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подзвігі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складалі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гісторыі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перадаваліся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пакалення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пакаленне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вуснаў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вусны</a:t>
            </a:r>
            <a:endParaRPr lang="ru-RU" sz="24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freelance-nsk.ru/files/tri-bogatyr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3506"/>
            <a:ext cx="554739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43636" y="4797334"/>
            <a:ext cx="2712058" cy="160043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Віктар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Міхайлавіч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Васнецоў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Багатыры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багатыры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4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vitrinavirtual.com.br/site/sis_produtos/fotos/7581/360/galeria_de_vide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71546"/>
            <a:ext cx="5476670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87768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ashionblogeu.info/photo/56b6ba510d50f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516" y="3861048"/>
            <a:ext cx="871296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b="1" dirty="0" lang="ru-RU" smtClean="0" sz="22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anose="02050604050505020204" pitchFamily="18" typeface="Bookman Old Style"/>
              </a:rPr>
              <a:t>	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Ёсць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паданні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lang="ru-RU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у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якіх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распавядаецца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пра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гістарычныя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падзеі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напрыклад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пра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паходжанне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гарадоў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ru-RU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і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вёсак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назвы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гор і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рэк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. У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Кіеве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захавалася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гісторыя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пра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тое, </a:t>
            </a:r>
            <a:r>
              <a:rPr dirty="0" err="1" lang="ru-RU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ш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то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горад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атрымаў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сваю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назву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ад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імя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старэйшага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з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трох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братоў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якія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прыплылі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разам </a:t>
            </a:r>
            <a:r>
              <a:rPr dirty="0" lang="ru-RU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з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сястрой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да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высокіх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узгоркаў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на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беразе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Дняпра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.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Звалі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братоў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Кій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Шчэк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Харыў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а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сястру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–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Лыбедзь</a:t>
            </a:r>
            <a:endParaRPr dirty="0" lang="ru-RU" sz="240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://static.panoramio.com/photos/original/12729360.jpg" id="14338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/>
        </p:blipFill>
        <p:spPr bwMode="auto">
          <a:xfrm>
            <a:off x="3139333" y="188639"/>
            <a:ext cx="5737291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2347547"/>
            <a:ext cx="2222363" cy="1200329"/>
          </a:xfrm>
          <a:prstGeom prst="rect">
            <a:avLst/>
          </a:prstGeom>
          <a:solidFill>
            <a:schemeClr val="bg1"/>
          </a:solidFill>
        </p:spPr>
        <p:txBody>
          <a:bodyPr anchor="ctr" wrap="square">
            <a:spAutoFit/>
          </a:bodyPr>
          <a:lstStyle/>
          <a:p>
            <a:pPr algn="ctr"/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В.З. </a:t>
            </a:r>
            <a:r>
              <a:rPr b="1" dirty="0" err="1" lang="ru-RU" smtClean="0">
                <a:latin charset="0" pitchFamily="18" typeface="Times New Roman"/>
                <a:cs charset="0" pitchFamily="18" typeface="Times New Roman"/>
              </a:rPr>
              <a:t>Барадай</a:t>
            </a:r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. </a:t>
            </a:r>
            <a:r>
              <a:rPr b="1" dirty="0" err="1" lang="ru-RU" smtClean="0">
                <a:latin charset="0" pitchFamily="18" typeface="Times New Roman"/>
                <a:cs charset="0" pitchFamily="18" typeface="Times New Roman"/>
              </a:rPr>
              <a:t>Помнік</a:t>
            </a:r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ru-RU" smtClean="0">
                <a:latin charset="0" pitchFamily="18" typeface="Times New Roman"/>
                <a:cs charset="0" pitchFamily="18" typeface="Times New Roman"/>
              </a:rPr>
              <a:t>заснавальнікам</a:t>
            </a:r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ru-RU" smtClean="0">
                <a:latin charset="0" pitchFamily="18" typeface="Times New Roman"/>
                <a:cs charset="0" pitchFamily="18" typeface="Times New Roman"/>
              </a:rPr>
              <a:t>Кіева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3260939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ashionblogeu.info/photo/56b6ba510d50f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516" y="3861048"/>
            <a:ext cx="871296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b="1" dirty="0" lang="ru-RU" smtClean="0" sz="22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anose="02050604050505020204" pitchFamily="18" typeface="Bookman Old Style"/>
              </a:rPr>
              <a:t>	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У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кампазіцыі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скульптара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В.З.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Барадая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і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архітэктара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М.М.Фешчанкі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браты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якія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плывуць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у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ладдзі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паказаны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ru-RU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ў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вобразе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воінаў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. </a:t>
            </a:r>
            <a:r>
              <a:rPr dirty="0" lang="ru-RU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У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і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х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руках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воінская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зброя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– лук і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дзіды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.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Браты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глядзяць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у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розныя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бакі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узіраючыся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ўдалеч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ru-RU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у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пошуках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зямлі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. На карме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ладдзі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–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Лыбедзь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якая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накіравала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позірк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наперад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да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далёкіх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нязведаных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берагоў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.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Яе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адзенне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якое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раздзімаецца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па ветры,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перадае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імклівы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рух</a:t>
            </a:r>
            <a:r>
              <a:rPr dirty="0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4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карабля</a:t>
            </a:r>
            <a:endParaRPr dirty="0" lang="ru-RU" sz="240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://static.panoramio.com/photos/original/12729360.jpg" id="14338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/>
        </p:blipFill>
        <p:spPr bwMode="auto">
          <a:xfrm>
            <a:off x="3139333" y="188639"/>
            <a:ext cx="5737291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2132104"/>
            <a:ext cx="2222363" cy="1631216"/>
          </a:xfrm>
          <a:prstGeom prst="rect">
            <a:avLst/>
          </a:prstGeom>
          <a:solidFill>
            <a:schemeClr val="bg1"/>
          </a:solidFill>
        </p:spPr>
        <p:txBody>
          <a:bodyPr anchor="ctr" wrap="square">
            <a:spAutoFit/>
          </a:bodyPr>
          <a:lstStyle/>
          <a:p>
            <a:pPr algn="ctr"/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В.З. </a:t>
            </a:r>
            <a:r>
              <a:rPr b="1" dirty="0" err="1" lang="ru-RU" smtClean="0" sz="2000">
                <a:latin charset="0" pitchFamily="18" typeface="Times New Roman"/>
                <a:cs charset="0" pitchFamily="18" typeface="Times New Roman"/>
              </a:rPr>
              <a:t>Барадай</a:t>
            </a: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b="1" dirty="0" err="1" lang="ru-RU" smtClean="0" sz="2000">
                <a:latin charset="0" pitchFamily="18" typeface="Times New Roman"/>
                <a:cs charset="0" pitchFamily="18" typeface="Times New Roman"/>
              </a:rPr>
              <a:t>М.М.Фешчанка</a:t>
            </a: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. </a:t>
            </a:r>
            <a:r>
              <a:rPr b="1" dirty="0" err="1" lang="ru-RU" smtClean="0" sz="2000">
                <a:latin charset="0" pitchFamily="18" typeface="Times New Roman"/>
                <a:cs charset="0" pitchFamily="18" typeface="Times New Roman"/>
              </a:rPr>
              <a:t>Помнік</a:t>
            </a: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ru-RU" smtClean="0" sz="2000">
                <a:latin charset="0" pitchFamily="18" typeface="Times New Roman"/>
                <a:cs charset="0" pitchFamily="18" typeface="Times New Roman"/>
              </a:rPr>
              <a:t>заснавальнікам</a:t>
            </a: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ru-RU" smtClean="0" sz="2000">
                <a:latin charset="0" pitchFamily="18" typeface="Times New Roman"/>
                <a:cs charset="0" pitchFamily="18" typeface="Times New Roman"/>
              </a:rPr>
              <a:t>Кіева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29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vitrinavirtual.com.br/site/sis_produtos/fotos/7581/360/galeria_de_vide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71546"/>
            <a:ext cx="5476670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91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28" y="243511"/>
            <a:ext cx="4896544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міфалогіі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згадваюцца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асілкі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Яны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маглі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карчаваць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дрэвы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разбіваць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камні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перацягваць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горы…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Беларускі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мастак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Валерый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Пятровіч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Славук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намаляваў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асілка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магутным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рашучым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Асілак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выхадзец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народа. Яго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адзенне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падпяразаная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кашуля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камізэлька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галаве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саламяны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капялюш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800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няма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перашкодаў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лёгкасцю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трымае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руках ствол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шматгадовага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дрэва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тарапліва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ідучы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наперад</a:t>
            </a:r>
            <a:endParaRPr lang="ru-RU" sz="2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8191"/>
            <a:ext cx="3975917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3504" y="5929330"/>
            <a:ext cx="3786214" cy="707886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В.П.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Славук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Асілак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Вярнідуб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vitrinavirtual.com.br/site/sis_produtos/fotos/7581/360/galeria_de_vide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71546"/>
            <a:ext cx="5476670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67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262902"/>
            <a:ext cx="4824536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Старажытныя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міфы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перадаюць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уяўленні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людзей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 і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чалавека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Яны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адказваюць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складаныя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пытанні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светабудовы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Менавіта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таму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міфалагічныя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сюжэты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увасобленыя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мастацтва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выклікаюць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сучаснага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чалавека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непадробную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цікавасць</a:t>
            </a:r>
            <a:endParaRPr lang="ru-RU" sz="2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http://www.doski.ru/i/17/42/61742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1" y="2060848"/>
            <a:ext cx="468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1593" y="1052736"/>
            <a:ext cx="5988130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latin typeface="Bookman Old Style" panose="02050604050505020204" pitchFamily="18" charset="0"/>
              </a:rPr>
              <a:t>	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800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ладкаваны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свет? </a:t>
            </a:r>
            <a:r>
              <a:rPr lang="ru-RU" sz="2800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стварыў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чалавека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з’яўляецца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крыніцай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жыцця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Зямлі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Ужо </a:t>
            </a:r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глыбокай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старажытнасці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людзі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шукалі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адказы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гэтыя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пытанні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Адчуваючы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сваю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бездапаможнасць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перад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тым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адбываецца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звязвалі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свае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тлумачэнні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божаскімі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сіламі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Сонца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Месяц,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вада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агонь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святло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усе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незразумелыя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з’явы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акаляючага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свету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станавіліся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адушаўлёнымі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абагаўляліся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надзяляліся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імёнамі</a:t>
            </a:r>
            <a:endParaRPr lang="ru-RU" sz="2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cleartalkmastery.com/wp-content/uploads/2015/01/shutterstock_14865502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0" r="9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97665"/>
            <a:ext cx="3168000" cy="48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/>
          <p:cNvPicPr>
            <a:picLocks noChangeArrowheads="1" noChangeAspect="1"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/>
          <a:stretch>
            <a:fillRect/>
          </a:stretch>
        </p:blipFill>
        <p:spPr>
          <a:xfrm>
            <a:off x="0" y="0"/>
            <a:ext cx="2543175" cy="2286000"/>
          </a:xfrm>
        </p:spPr>
      </p:pic>
      <p:pic>
        <p:nvPicPr>
          <p:cNvPr descr="D:\картинки\kosmos-galaktika-planety-kosmicheskie-korabli.jpg" id="25605" name="Picture 2"/>
          <p:cNvPicPr>
            <a:picLocks noChangeArrowheads="1" noChangeAspect="1"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10"/>
          <a:stretch>
            <a:fillRect/>
          </a:stretch>
        </p:blipFill>
        <p:spPr>
          <a:xfrm>
            <a:off x="6643688" y="0"/>
            <a:ext cx="2500312" cy="2286000"/>
          </a:xfrm>
        </p:spPr>
      </p:pic>
      <p:pic>
        <p:nvPicPr>
          <p:cNvPr descr="D:\картинки\gaia-geraldine-arata.jpg" id="25606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 l="125" t="108"/>
          <a:stretch>
            <a:fillRect/>
          </a:stretch>
        </p:blipFill>
        <p:spPr bwMode="auto">
          <a:xfrm>
            <a:off x="5929313" y="0"/>
            <a:ext cx="2343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картинки\0020-020-Uran.jpg" id="25607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" l="102" r="19" t="188"/>
          <a:stretch>
            <a:fillRect/>
          </a:stretch>
        </p:blipFill>
        <p:spPr bwMode="auto">
          <a:xfrm>
            <a:off x="5929313" y="2214563"/>
            <a:ext cx="23574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картинки\atlant3.jpg" id="25608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"/>
          <a:stretch>
            <a:fillRect/>
          </a:stretch>
        </p:blipFill>
        <p:spPr bwMode="auto">
          <a:xfrm>
            <a:off x="5857875" y="4513263"/>
            <a:ext cx="2452688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картинки\slide_3.jpg" id="25609" name="Picture 2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" l="75" r="169" t="74"/>
          <a:stretch>
            <a:fillRect/>
          </a:stretch>
        </p:blipFill>
        <p:spPr bwMode="auto">
          <a:xfrm>
            <a:off x="857250" y="4500563"/>
            <a:ext cx="25003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картинки\preview.jpg" id="25610" name="Picture 2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" t="122"/>
          <a:stretch>
            <a:fillRect/>
          </a:stretch>
        </p:blipFill>
        <p:spPr bwMode="auto">
          <a:xfrm>
            <a:off x="785813" y="2286000"/>
            <a:ext cx="26003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картинки\1013679081.jpg" id="25611" name="Picture 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 l="158" r="62" t="8"/>
          <a:stretch>
            <a:fillRect/>
          </a:stretch>
        </p:blipFill>
        <p:spPr bwMode="auto">
          <a:xfrm>
            <a:off x="3357563" y="2286000"/>
            <a:ext cx="2584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картинки\8b142d4bee33037d5ffb509b8ad45840--poseidon-tattoo-aquarius-tattoo.jpg" id="25612" name="Picture 3"/>
          <p:cNvPicPr>
            <a:picLocks noChangeArrowheads="1"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72000"/>
            <a:ext cx="25003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325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5270" y="4845497"/>
            <a:ext cx="5511226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500" b="1" i="0" u="none" strike="noStrike" cap="all" baseline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МіФ</a:t>
            </a:r>
            <a:r>
              <a:rPr lang="ru-RU" sz="2500" b="1" i="0" u="none" strike="noStrike" cap="all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b="1" i="0" u="none" strike="noStrike" cap="all" baseline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гэта</a:t>
            </a:r>
            <a:r>
              <a:rPr lang="ru-RU" sz="2500" b="1" i="0" u="none" strike="noStrike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0" u="none" strike="noStrike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паданне</a:t>
            </a:r>
            <a:r>
              <a:rPr lang="ru-RU" sz="2500" b="1" i="0" u="none" strike="noStrike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i="0" u="none" strike="noStrike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якое</a:t>
            </a:r>
            <a:r>
              <a:rPr lang="ru-RU" sz="2500" b="1" i="0" u="none" strike="noStrike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0" u="none" strike="noStrike" cap="all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0" u="none" strike="noStrike" cap="all" baseline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перадае</a:t>
            </a:r>
            <a:r>
              <a:rPr lang="ru-RU" sz="2500" b="1" i="0" u="none" strike="noStrike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0" u="none" strike="noStrike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ўяўленні</a:t>
            </a:r>
            <a:r>
              <a:rPr lang="ru-RU" sz="2500" b="1" i="0" u="none" strike="noStrike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0" u="none" strike="noStrike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чалавека</a:t>
            </a:r>
            <a:r>
              <a:rPr lang="ru-RU" sz="2500" b="1" i="0" u="none" strike="noStrike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0" u="none" strike="noStrike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500" b="1" i="0" u="none" strike="noStrike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свет і </a:t>
            </a:r>
            <a:r>
              <a:rPr lang="ru-RU" sz="2500" b="1" i="0" u="none" strike="noStrike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чалавека</a:t>
            </a:r>
            <a:r>
              <a:rPr lang="ru-RU" sz="2500" b="1" i="0" u="none" strike="noStrike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0" u="none" strike="noStrike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500" b="1" i="0" u="none" strike="noStrike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0" u="none" strike="noStrike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багоў</a:t>
            </a:r>
            <a:r>
              <a:rPr lang="ru-RU" sz="2500" b="1" i="0" u="none" strike="noStrike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500" b="1" i="0" u="none" strike="noStrike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герояў</a:t>
            </a:r>
            <a:endParaRPr lang="ru-RU" sz="25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51399"/>
            <a:ext cx="878497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старажытных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божастваў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даведваемся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міфаў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легендаў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людзі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стваралі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тысячы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гадоў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назад</a:t>
            </a:r>
            <a:endParaRPr lang="ru-RU" sz="2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://www.mlahanas.de/Greeks/Mythology/RM/CentauNymphMarquesteTuile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53136"/>
            <a:ext cx="179533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forum.ww.ideasmarket.ru/uploads/posts/2009-05/1242260102_anton-raphael-mengs-the-midd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7894"/>
            <a:ext cx="32737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viceversa-addevisser.nl/wp-content/gallery/hoofdstuk-iv/iv.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83" y="1953136"/>
            <a:ext cx="2565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034510"/>
            <a:ext cx="8802099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антычных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міфах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сустракаемся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Зеўсам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богам неба,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маланкі</a:t>
            </a:r>
            <a:r>
              <a:rPr lang="ru-RU" sz="2800" i="0" u="none" strike="noStrike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грому. Брат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Зеўса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Пасейдон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уладар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мораў</a:t>
            </a:r>
            <a:r>
              <a:rPr lang="ru-RU" sz="2800" i="0" u="none" strike="noStrike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акіянаў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Бог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агню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Гефест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лічыцца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майстрам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ўсе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рукі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Бог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Апалон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увасабляе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святло</a:t>
            </a:r>
            <a:endParaRPr lang="ru-RU" sz="2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ru3.anyfad.com/items/t1@e86d072c-d2f1-402b-86df-0037d7987c9c/Drevnyaya-GreciyaEyo-mify-i-bo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90" y="3118641"/>
            <a:ext cx="74849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80728"/>
            <a:ext cx="878497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500" b="1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славянскай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міфалогіі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сустракаюцца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бог грому </a:t>
            </a:r>
            <a:r>
              <a:rPr lang="ru-RU" sz="28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маланкі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Пярун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заступніца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сям’і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 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шлюбу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багіня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Лада,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багіня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радлівасці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добрага</a:t>
            </a:r>
            <a:r>
              <a:rPr lang="ru-RU" sz="2800" i="0" u="none" strike="noStrike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раджаю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0" u="none" strike="noStrike" baseline="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Мокаш</a:t>
            </a:r>
            <a:r>
              <a:rPr lang="ru-RU" sz="2800" i="0" u="none" strike="noStrike" baseline="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www.doodoo.ru/uploads/posts/2011-02/rusbog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53" y="2711305"/>
            <a:ext cx="279529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doodoo.ru/uploads/posts/2011-02/rusbog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86" y="2711305"/>
            <a:ext cx="280851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doodoo.ru/uploads/posts/2011-02/rusbog-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1305"/>
            <a:ext cx="279529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84523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ashionblogeu.info/photo/56b6ba510d50f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980727"/>
            <a:ext cx="5832648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b="1" dirty="0" lang="ru-RU" smtClean="0" sz="25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anose="02050604050505020204" pitchFamily="18" typeface="Bookman Old Style"/>
              </a:rPr>
              <a:t>	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Апавядаючы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старажытных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багоў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чалавек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спрабаваў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пранікнуць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у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таямніцы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прыроднага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і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жывёльнага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свету,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зразумець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найважнейшыя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праблемы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жыцця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.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Магчыма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менавіта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таму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міфалагічныя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божаствы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так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падобныя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на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людзей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. Яны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валодаюць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многімі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чалавечымі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якасцямі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: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дабрынёй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высакароднасцю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велікадушнасцю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ці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жорсткасцю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дзёрзкасцю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і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зменлівасцю</a:t>
            </a:r>
            <a:endParaRPr dirty="0" lang="ru-RU" sz="280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://is2.mzstatic.com/image/thumb/Purple/v4/85/9e/49/859e491c-d517-8758-101a-efbc549d7aef/source/1200x630bf.jpg" id="6147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" l="165" r="48" t="186"/>
          <a:stretch/>
        </p:blipFill>
        <p:spPr bwMode="auto">
          <a:xfrm>
            <a:off x="1069" y="2022299"/>
            <a:ext cx="3148109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44" y="5857892"/>
            <a:ext cx="2928958" cy="738664"/>
          </a:xfrm>
          <a:prstGeom prst="rect">
            <a:avLst/>
          </a:prstGeom>
          <a:solidFill>
            <a:schemeClr val="bg1"/>
          </a:solidFill>
        </p:spPr>
        <p:txBody>
          <a:bodyPr anchor="ctr" wrap="square">
            <a:spAutoFit/>
          </a:bodyPr>
          <a:lstStyle/>
          <a:p>
            <a:pPr algn="ctr"/>
            <a:r>
              <a:rPr b="1" dirty="0" err="1" lang="ru-RU" smtClean="0" sz="1400">
                <a:latin charset="0" pitchFamily="18" typeface="Times New Roman"/>
                <a:cs charset="0" pitchFamily="18" typeface="Times New Roman"/>
              </a:rPr>
              <a:t>Зеўс</a:t>
            </a:r>
            <a:r>
              <a:rPr b="1" dirty="0" lang="ru-RU" smtClean="0" sz="1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ru-RU" sz="1400">
                <a:latin charset="0" pitchFamily="18" typeface="Times New Roman"/>
                <a:cs charset="0" pitchFamily="18" typeface="Times New Roman"/>
              </a:rPr>
              <a:t>з</a:t>
            </a:r>
            <a:r>
              <a:rPr b="1" dirty="0" lang="ru-RU" smtClean="0" sz="1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ru-RU" smtClean="0" sz="1400">
                <a:latin charset="0" pitchFamily="18" typeface="Times New Roman"/>
                <a:cs charset="0" pitchFamily="18" typeface="Times New Roman"/>
              </a:rPr>
              <a:t>маланкай</a:t>
            </a:r>
            <a:r>
              <a:rPr b="1" dirty="0" lang="ru-RU" smtClean="0" sz="1400">
                <a:latin charset="0" pitchFamily="18" typeface="Times New Roman"/>
                <a:cs charset="0" pitchFamily="18" typeface="Times New Roman"/>
              </a:rPr>
              <a:t> і </a:t>
            </a:r>
            <a:r>
              <a:rPr b="1" dirty="0" err="1" lang="ru-RU" smtClean="0" sz="1400">
                <a:latin charset="0" pitchFamily="18" typeface="Times New Roman"/>
                <a:cs charset="0" pitchFamily="18" typeface="Times New Roman"/>
              </a:rPr>
              <a:t>арлом</a:t>
            </a:r>
            <a:r>
              <a:rPr b="1" dirty="0" lang="ru-RU" smtClean="0" sz="1400">
                <a:latin charset="0" pitchFamily="18" typeface="Times New Roman"/>
                <a:cs charset="0" pitchFamily="18" typeface="Times New Roman"/>
              </a:rPr>
              <a:t>. </a:t>
            </a:r>
          </a:p>
          <a:p>
            <a:pPr algn="ctr"/>
            <a:r>
              <a:rPr b="1" dirty="0" lang="ru-RU" smtClean="0" sz="1400">
                <a:latin charset="0" pitchFamily="18" typeface="Times New Roman"/>
                <a:cs charset="0" pitchFamily="18" typeface="Times New Roman"/>
              </a:rPr>
              <a:t>Фрагмент </a:t>
            </a:r>
            <a:r>
              <a:rPr b="1" dirty="0" err="1" lang="ru-RU" smtClean="0" sz="1400">
                <a:latin charset="0" pitchFamily="18" typeface="Times New Roman"/>
                <a:cs charset="0" pitchFamily="18" typeface="Times New Roman"/>
              </a:rPr>
              <a:t>роспісу</a:t>
            </a:r>
            <a:r>
              <a:rPr b="1" dirty="0" lang="ru-RU" smtClean="0" sz="1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ru-RU" smtClean="0" sz="1400">
                <a:latin charset="0" pitchFamily="18" typeface="Times New Roman"/>
                <a:cs charset="0" pitchFamily="18" typeface="Times New Roman"/>
              </a:rPr>
              <a:t>старажытнагрэчаскай</a:t>
            </a:r>
            <a:r>
              <a:rPr b="1" dirty="0" lang="ru-RU" smtClean="0" sz="1400">
                <a:latin charset="0" pitchFamily="18" typeface="Times New Roman"/>
                <a:cs charset="0" pitchFamily="18" typeface="Times New Roman"/>
              </a:rPr>
              <a:t> вазы</a:t>
            </a:r>
            <a:endParaRPr b="1" dirty="0" lang="ru-RU" sz="1400"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1206644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ashionblogeu.info/photo/56b6ba510d50f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80728"/>
            <a:ext cx="8784976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b="1" dirty="0" lang="ru-RU" smtClean="0" sz="25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anose="02050604050505020204" pitchFamily="18" typeface="Bookman Old Style"/>
              </a:rPr>
              <a:t>	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Кожны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народ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складаў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свае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міфы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ru-RU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і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легенды.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Асаблівую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папулярнасць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ru-RU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у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сучаснай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мастацкай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культуры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атрымалі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міфы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антычнага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свету.</a:t>
            </a:r>
          </a:p>
          <a:p>
            <a:pPr algn="just"/>
            <a:r>
              <a:rPr dirty="0" lang="ru-RU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	У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старажытнагрэчаскім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міфе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Зеўса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апавядаецца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яго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ўзыходжанне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на святую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гару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Алімп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дзе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жылі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галоўныя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багі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. Як 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вярхоўны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бог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Алімпа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бацька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ўсіх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багоў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і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людзей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Зеўс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утрымлівае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раўнавагу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паміж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дабром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ru-RU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і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злом,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выбачае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ці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карае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тых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хто</a:t>
            </a:r>
            <a:r>
              <a:rPr dirty="0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ru-RU" smtClean="0" sz="280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правініўся</a:t>
            </a:r>
            <a:endParaRPr dirty="0" lang="ru-RU" sz="280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://dok.opredelim.com/pars_docs/refs/54/53639/img15.jpg" id="5122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 t="238"/>
          <a:stretch/>
        </p:blipFill>
        <p:spPr bwMode="auto">
          <a:xfrm>
            <a:off x="0" y="5304989"/>
            <a:ext cx="297744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i.ytimg.com/vi/XF3h78xlonw/hqdefault.jpg" id="5124" name="Picture 4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" l="259" r="134" t="197"/>
          <a:stretch/>
        </p:blipFill>
        <p:spPr bwMode="auto">
          <a:xfrm>
            <a:off x="2977447" y="5304989"/>
            <a:ext cx="143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tbib.ru/wp-content/uploads/2016/05/9.jpg" id="5126" name="Picture 6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" l="127" r="221"/>
          <a:stretch/>
        </p:blipFill>
        <p:spPr bwMode="auto">
          <a:xfrm>
            <a:off x="4417446" y="5304989"/>
            <a:ext cx="17050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greeksmif.narod.ru/12.jpg" id="5128" name="Picture 8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64" y="5304989"/>
            <a:ext cx="185026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s2.mzstatic.com/image/thumb/Purple/v4/85/9e/49/859e491c-d517-8758-101a-efbc549d7aef/source/1200x630bf.jpg" id="5130" name="Picture 10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 l="46" r="47" t="132"/>
          <a:stretch/>
        </p:blipFill>
        <p:spPr bwMode="auto">
          <a:xfrm>
            <a:off x="7972723" y="5304989"/>
            <a:ext cx="116642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5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vitrinavirtual.com.br/site/sis_produtos/fotos/7581/360/galeria_de_vide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71546"/>
            <a:ext cx="5476670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32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hionblogeu.info/photo/56b6ba510d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dventusvideo.com/forum/attachment.php?attachmentid=3819&amp;stc=1&amp;d=12746904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7676"/>
            <a:ext cx="33873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8415" y="643755"/>
            <a:ext cx="5505105" cy="529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Гіганцкая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статуя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Зеўса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калісьці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ўпрыгожвала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адзін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галоўных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храмаў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Алімпіі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Атлетычна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складзены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бог,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заступнік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Алімпійскіх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гульняў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велічна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сядзіць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троне.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Ён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справядлівы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высакародны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грозны і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літасцівы</a:t>
            </a:r>
            <a:r>
              <a:rPr lang="ru-RU" sz="26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засяроджаны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спаборніцтвах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адной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руцэ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ён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трымае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статуэтку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багіні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Нікі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якая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ўвасабляе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перамогу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другой –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скіпетр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сімвалізуе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ўладу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Ля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падножжа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статуі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арол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знак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сілы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магутнасці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вярхоўнага</a:t>
            </a:r>
            <a:r>
              <a:rPr lang="ru-RU" sz="2600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бога</a:t>
            </a:r>
            <a:endParaRPr lang="ru-RU" sz="26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215082"/>
            <a:ext cx="3214710" cy="58477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Зеўс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Алімпійскі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1 ст. да н.э.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рымская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статуі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Фідыя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07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288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Міфалогія  як сістэма ўяўленняў чалавека пра свет 6 клас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2016-11-07T18:08:59Z</dcterms:created>
  <dcterms:modified xsi:type="dcterms:W3CDTF">2022-11-02T18:40:44Z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1255684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