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7" r:id="rId26"/>
    <p:sldId id="286" r:id="rId27"/>
    <p:sldId id="283" r:id="rId28"/>
    <p:sldId id="25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AD23-0721-45D5-A635-72C0181478D5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D1E-5503-438C-B620-2FA9CDEFF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AD23-0721-45D5-A635-72C0181478D5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D1E-5503-438C-B620-2FA9CDEFF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AD23-0721-45D5-A635-72C0181478D5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D1E-5503-438C-B620-2FA9CDEFF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AD23-0721-45D5-A635-72C0181478D5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D1E-5503-438C-B620-2FA9CDEFF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AD23-0721-45D5-A635-72C0181478D5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D1E-5503-438C-B620-2FA9CDEFF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AD23-0721-45D5-A635-72C0181478D5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D1E-5503-438C-B620-2FA9CDEFF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AD23-0721-45D5-A635-72C0181478D5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D1E-5503-438C-B620-2FA9CDEFF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AD23-0721-45D5-A635-72C0181478D5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D1E-5503-438C-B620-2FA9CDEFF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AD23-0721-45D5-A635-72C0181478D5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D1E-5503-438C-B620-2FA9CDEFF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AD23-0721-45D5-A635-72C0181478D5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ED1E-5503-438C-B620-2FA9CDEFF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AD23-0721-45D5-A635-72C0181478D5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A1ED1E-5503-438C-B620-2FA9CDEFFF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30AD23-0721-45D5-A635-72C0181478D5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A1ED1E-5503-438C-B620-2FA9CDEFFF8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6176" y="2132856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6000" dirty="0" smtClean="0"/>
              <a:t>Решение </a:t>
            </a:r>
            <a:r>
              <a:rPr lang="ru-RU" sz="6000" dirty="0"/>
              <a:t>задач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на </a:t>
            </a:r>
            <a:r>
              <a:rPr lang="ru-RU" sz="6000" dirty="0"/>
              <a:t>проценты</a:t>
            </a:r>
            <a:r>
              <a:rPr lang="ru-RU" sz="8000" dirty="0"/>
              <a:t/>
            </a:r>
            <a:br>
              <a:rPr lang="ru-RU" sz="8000" dirty="0"/>
            </a:br>
            <a:r>
              <a:rPr lang="ru-RU" sz="6700" dirty="0"/>
              <a:t>6 класс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652" y="4437112"/>
            <a:ext cx="7854696" cy="17526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Учитель математики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первой квалификационной категории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ГУО «Средняя школа № 1 г. Мозыря»</a:t>
            </a:r>
          </a:p>
          <a:p>
            <a:r>
              <a:rPr lang="ru-RU" dirty="0" err="1">
                <a:solidFill>
                  <a:schemeClr val="bg1"/>
                </a:solidFill>
              </a:rPr>
              <a:t>Ильющеня</a:t>
            </a:r>
            <a:r>
              <a:rPr lang="ru-RU" dirty="0">
                <a:solidFill>
                  <a:schemeClr val="bg1"/>
                </a:solidFill>
              </a:rPr>
              <a:t> Е.Д.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/>
          <a:lstStyle/>
          <a:p>
            <a:pPr algn="ctr">
              <a:buNone/>
            </a:pPr>
            <a:endParaRPr lang="ru-RU" sz="7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Основные типы задач на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проценты</a:t>
            </a:r>
            <a:endParaRPr lang="ru-RU" sz="7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sy-files.ru/wp-content/uploads/2/0/e/20e8d44c0269f88c8806b2993c8d746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763" y="285728"/>
            <a:ext cx="3786181" cy="657227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400" b="1" dirty="0" smtClean="0"/>
          </a:p>
          <a:p>
            <a:pPr algn="ctr">
              <a:spcBef>
                <a:spcPts val="0"/>
              </a:spcBef>
              <a:buNone/>
            </a:pPr>
            <a:endParaRPr lang="ru-RU" sz="2400" b="1" dirty="0" smtClean="0"/>
          </a:p>
          <a:p>
            <a:pPr algn="ctr">
              <a:spcBef>
                <a:spcPts val="0"/>
              </a:spcBef>
              <a:buNone/>
            </a:pPr>
            <a:endParaRPr lang="ru-RU" sz="2400" b="1" dirty="0"/>
          </a:p>
          <a:p>
            <a:pPr marL="396000" indent="0">
              <a:spcBef>
                <a:spcPts val="0"/>
              </a:spcBef>
              <a:buNone/>
            </a:pPr>
            <a:r>
              <a:rPr lang="ru-RU" sz="2400" b="1" dirty="0" smtClean="0"/>
              <a:t>Перевести </a:t>
            </a:r>
            <a:r>
              <a:rPr lang="ru-RU" sz="2400" b="1" dirty="0"/>
              <a:t>проценты в дроби, найти эти дроби на рисунке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закрасить соответствующие </a:t>
            </a:r>
            <a:r>
              <a:rPr lang="ru-RU" sz="2400" b="1" dirty="0" smtClean="0"/>
              <a:t>области. </a:t>
            </a:r>
            <a:endParaRPr lang="ru-RU" sz="2400" b="1" dirty="0"/>
          </a:p>
          <a:p>
            <a:pPr marL="1800000" indent="0">
              <a:spcBef>
                <a:spcPts val="0"/>
              </a:spcBef>
              <a:buNone/>
            </a:pPr>
            <a:r>
              <a:rPr lang="ru-RU" sz="2400" b="1" dirty="0"/>
              <a:t>5%</a:t>
            </a:r>
          </a:p>
          <a:p>
            <a:pPr marL="1800000" indent="0">
              <a:spcBef>
                <a:spcPts val="0"/>
              </a:spcBef>
              <a:buNone/>
            </a:pPr>
            <a:r>
              <a:rPr lang="ru-RU" sz="2400" b="1" dirty="0"/>
              <a:t>1%</a:t>
            </a:r>
          </a:p>
          <a:p>
            <a:pPr marL="1800000" indent="0">
              <a:spcBef>
                <a:spcPts val="0"/>
              </a:spcBef>
              <a:buNone/>
            </a:pPr>
            <a:r>
              <a:rPr lang="ru-RU" sz="2400" b="1" dirty="0"/>
              <a:t>25%</a:t>
            </a:r>
          </a:p>
          <a:p>
            <a:pPr marL="1800000" indent="0">
              <a:spcBef>
                <a:spcPts val="0"/>
              </a:spcBef>
              <a:buNone/>
            </a:pPr>
            <a:r>
              <a:rPr lang="ru-RU" sz="2400" b="1" dirty="0"/>
              <a:t>50% </a:t>
            </a:r>
          </a:p>
          <a:p>
            <a:pPr marL="1800000" indent="0">
              <a:spcBef>
                <a:spcPts val="0"/>
              </a:spcBef>
              <a:buNone/>
            </a:pPr>
            <a:r>
              <a:rPr lang="ru-RU" sz="2400" b="1" dirty="0"/>
              <a:t>75%</a:t>
            </a:r>
          </a:p>
          <a:p>
            <a:pPr marL="1800000" indent="0">
              <a:spcBef>
                <a:spcPts val="0"/>
              </a:spcBef>
              <a:buNone/>
            </a:pPr>
            <a:r>
              <a:rPr lang="ru-RU" sz="2400" b="1" dirty="0"/>
              <a:t>100%</a:t>
            </a:r>
          </a:p>
          <a:p>
            <a:pPr marL="1800000" indent="0">
              <a:spcBef>
                <a:spcPts val="0"/>
              </a:spcBef>
              <a:buNone/>
            </a:pPr>
            <a:r>
              <a:rPr lang="ru-RU" sz="2400" b="1" dirty="0"/>
              <a:t>12,5%</a:t>
            </a:r>
            <a:endParaRPr lang="ru-RU" sz="2400" dirty="0"/>
          </a:p>
        </p:txBody>
      </p:sp>
      <p:pic>
        <p:nvPicPr>
          <p:cNvPr id="6" name="Рисунок 5" descr="https://fhd.multiurok.ru/2/8/6/286fdd71622ad81626a7aadb6c5bb73d9856eb81/phpjnzFMk_urok-lampochki_1_1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879" r="4924" b="1404"/>
          <a:stretch/>
        </p:blipFill>
        <p:spPr bwMode="auto">
          <a:xfrm>
            <a:off x="4150349" y="357166"/>
            <a:ext cx="4742131" cy="612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pic>
        <p:nvPicPr>
          <p:cNvPr id="27650" name="Picture 2" descr="https://avatars.mds.yandex.net/i?id=6488da3a2c7da894ee5910810e56b798-5142981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-1"/>
            <a:ext cx="5357818" cy="293563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3140968"/>
            <a:ext cx="7704856" cy="260545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/>
              <a:t>Мощность обыкновенной лампы накаливания составляет 80 </a:t>
            </a:r>
            <a:r>
              <a:rPr lang="ru-RU" dirty="0" smtClean="0"/>
              <a:t>Вт</a:t>
            </a:r>
            <a:r>
              <a:rPr lang="ru-RU" dirty="0"/>
              <a:t>, а мощность  энергосберегающей лампы  </a:t>
            </a:r>
            <a:r>
              <a:rPr lang="ru-RU" dirty="0" smtClean="0"/>
              <a:t>– </a:t>
            </a:r>
            <a:r>
              <a:rPr lang="ru-RU" dirty="0"/>
              <a:t>15 % от мощности лампы накаливания. Какую мощность имеет энергосберегающая лампа?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un9-23.userapi.com/impg/KubB14zm2tmjEqWnB5pXaAh2R5FxrB9i_Dfh2Q/do-ZKKkqdNk.jpg?size=604x403&amp;quality=96&amp;sign=2d0b9875fcb8644c45e406296aafc83c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867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492896"/>
            <a:ext cx="3744416" cy="3831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Решение :</a:t>
            </a:r>
          </a:p>
          <a:p>
            <a:pPr>
              <a:buNone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15 % = 0,15</a:t>
            </a:r>
          </a:p>
          <a:p>
            <a:pPr>
              <a:buNone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80 × 0,15 = 12 Ватт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3356992"/>
            <a:ext cx="7355160" cy="2967608"/>
          </a:xfrm>
        </p:spPr>
        <p:txBody>
          <a:bodyPr/>
          <a:lstStyle/>
          <a:p>
            <a:pPr indent="0">
              <a:buNone/>
            </a:pPr>
            <a:r>
              <a:rPr lang="ru-RU" dirty="0"/>
              <a:t>Срок службы энергосберегающей лампы составляет 30 000 часов, а срок службы лампы </a:t>
            </a:r>
            <a:r>
              <a:rPr lang="ru-RU" dirty="0" smtClean="0"/>
              <a:t>накаливания – </a:t>
            </a:r>
            <a:r>
              <a:rPr lang="ru-RU" dirty="0"/>
              <a:t>1000 часов, сколько процентов составляет срок службы энергосберегающей лампы от срока лампы накаливания?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Решение 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09" y="2571744"/>
            <a:ext cx="5829341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204864"/>
            <a:ext cx="7931224" cy="4119736"/>
          </a:xfrm>
        </p:spPr>
        <p:txBody>
          <a:bodyPr/>
          <a:lstStyle/>
          <a:p>
            <a:pPr indent="0">
              <a:buNone/>
            </a:pPr>
            <a:r>
              <a:rPr lang="ru-RU" dirty="0"/>
              <a:t>Каждый вечер </a:t>
            </a:r>
            <a:r>
              <a:rPr lang="ru-RU" dirty="0" smtClean="0"/>
              <a:t>Света, </a:t>
            </a:r>
            <a:r>
              <a:rPr lang="ru-RU" dirty="0"/>
              <a:t>приходя </a:t>
            </a:r>
            <a:r>
              <a:rPr lang="ru-RU" dirty="0" smtClean="0"/>
              <a:t>из школы домой, </a:t>
            </a:r>
            <a:r>
              <a:rPr lang="ru-RU" dirty="0"/>
              <a:t>делает уроки 2 часа. Чтобы ей было лучше видно, она включает свет. Посчитайте, сколько </a:t>
            </a:r>
            <a:r>
              <a:rPr lang="ru-RU" dirty="0" smtClean="0"/>
              <a:t>ватт </a:t>
            </a:r>
            <a:r>
              <a:rPr lang="ru-RU" dirty="0"/>
              <a:t>электроэнергии Света потратит за </a:t>
            </a:r>
            <a:r>
              <a:rPr lang="ru-RU" dirty="0" smtClean="0"/>
              <a:t>месяц, </a:t>
            </a:r>
            <a:r>
              <a:rPr lang="ru-RU" dirty="0"/>
              <a:t>используя лампу накаливания (80 </a:t>
            </a:r>
            <a:r>
              <a:rPr lang="ru-RU" dirty="0" smtClean="0"/>
              <a:t>Вт</a:t>
            </a:r>
            <a:r>
              <a:rPr lang="ru-RU" dirty="0"/>
              <a:t>) и используя энергосберегающую лампу (12 </a:t>
            </a:r>
            <a:r>
              <a:rPr lang="ru-RU" dirty="0" smtClean="0"/>
              <a:t>Вт</a:t>
            </a:r>
            <a:r>
              <a:rPr lang="ru-RU" dirty="0"/>
              <a:t>)(считать месяц равным 30 дням). Сколько процентов составляет энергопотребление энергосберегающей лампы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/>
              <a:t>лампы накаливания за месяц?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733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Решение:</a:t>
            </a:r>
          </a:p>
          <a:p>
            <a:pPr marL="514350" indent="-514350">
              <a:buAutoNum type="arabicParenR"/>
            </a:pPr>
            <a:r>
              <a:rPr lang="ru-RU" dirty="0"/>
              <a:t>12 ×2 = 24 (Вт) – тратит Света за вечер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энергосберегающей лампой</a:t>
            </a:r>
          </a:p>
          <a:p>
            <a:pPr marL="514350" indent="-514350">
              <a:buAutoNum type="arabicParenR"/>
            </a:pPr>
            <a:r>
              <a:rPr lang="ru-RU" dirty="0"/>
              <a:t>24 × 30 =720 (Вт) – тратит Света за месяц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энергосберегающей лампой</a:t>
            </a:r>
          </a:p>
          <a:p>
            <a:pPr marL="514350" indent="-514350">
              <a:buAutoNum type="arabicParenR"/>
            </a:pPr>
            <a:r>
              <a:rPr lang="ru-RU" dirty="0"/>
              <a:t>80 × 2 = 160 (Вт) – тратит Света за вечер с лампой накаливания</a:t>
            </a:r>
          </a:p>
          <a:p>
            <a:pPr marL="514350" indent="-514350">
              <a:buAutoNum type="arabicParenR"/>
            </a:pPr>
            <a:r>
              <a:rPr lang="ru-RU" dirty="0"/>
              <a:t>160 × 30 = 4800 ( Вт) – тратит Света за вечер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лампой накаливания</a:t>
            </a:r>
          </a:p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Font typeface="Wingdings 2"/>
              <a:buAutoNum type="arabicParenR"/>
            </a:pPr>
            <a:endParaRPr lang="ru-RU" dirty="0"/>
          </a:p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AutoNum type="arabicParenR"/>
            </a:pPr>
            <a:endParaRPr lang="ru-RU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072074"/>
            <a:ext cx="3310258" cy="805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 algn="just">
              <a:buNone/>
            </a:pPr>
            <a:r>
              <a:rPr lang="ru-RU" dirty="0"/>
              <a:t>		В квартире имеется 3 электролампы по 100 Вт. Родители решили поменять их на энергосберегающие и купили 3 лампы по 15 Вт. Посчитайте, какой процент потребления электроэнергии за месяц составит лампы накаливания от энергосберегающей лампы, если известно, что они светят 3 часа в сутки (количество дней в месяце считать равным 30)?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846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3571900" cy="43891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/>
              <a:t>Призыв Президента РБ:</a:t>
            </a:r>
          </a:p>
          <a:p>
            <a:pPr>
              <a:buNone/>
            </a:pPr>
            <a:r>
              <a:rPr lang="ru-RU" sz="3200" dirty="0"/>
              <a:t> </a:t>
            </a:r>
            <a:r>
              <a:rPr lang="ru-RU" sz="3200" b="1" dirty="0"/>
              <a:t>«Бережливость, рачительность, аккуратность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и </a:t>
            </a:r>
            <a:r>
              <a:rPr lang="ru-RU" sz="3200" b="1" dirty="0"/>
              <a:t>экономия должны стать образом жизни белорусов».</a:t>
            </a:r>
            <a:endParaRPr lang="ru-RU" sz="3200" dirty="0"/>
          </a:p>
          <a:p>
            <a:endParaRPr lang="ru-RU" sz="3200" dirty="0"/>
          </a:p>
        </p:txBody>
      </p:sp>
      <p:pic>
        <p:nvPicPr>
          <p:cNvPr id="12290" name="Picture 2" descr="https://1prof.by/storage/2020/07/232439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214554"/>
            <a:ext cx="5143504" cy="3545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695800"/>
          </a:xfrm>
        </p:spPr>
        <p:txBody>
          <a:bodyPr/>
          <a:lstStyle/>
          <a:p>
            <a:pPr>
              <a:buNone/>
            </a:pPr>
            <a:r>
              <a:rPr lang="ru-RU" dirty="0"/>
              <a:t>Решение:</a:t>
            </a:r>
          </a:p>
          <a:p>
            <a:pPr marL="514350" indent="-514350">
              <a:buAutoNum type="arabicParenR"/>
            </a:pPr>
            <a:r>
              <a:rPr lang="ru-RU" dirty="0"/>
              <a:t>100 </a:t>
            </a:r>
            <a:r>
              <a:rPr lang="ru-RU" dirty="0"/>
              <a:t>× 3 × 3 = 900 (Вт) – 3 лампы накаливания  в день</a:t>
            </a:r>
          </a:p>
          <a:p>
            <a:pPr marL="514350" indent="-514350">
              <a:buAutoNum type="arabicParenR"/>
            </a:pPr>
            <a:r>
              <a:rPr lang="ru-RU" dirty="0"/>
              <a:t>900 × 30 = 27000 (Вт) </a:t>
            </a:r>
            <a:r>
              <a:rPr lang="ru-RU" dirty="0"/>
              <a:t>– </a:t>
            </a:r>
            <a:r>
              <a:rPr lang="ru-RU" dirty="0"/>
              <a:t>3 лампы накаливания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месяц</a:t>
            </a:r>
          </a:p>
          <a:p>
            <a:pPr marL="514350" indent="-514350">
              <a:buFont typeface="Wingdings 2"/>
              <a:buAutoNum type="arabicParenR"/>
            </a:pPr>
            <a:r>
              <a:rPr lang="ru-RU" dirty="0"/>
              <a:t>15 × 3 × 3 = 135 (Вт) – 3 энергосберегающие лампы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</a:t>
            </a:r>
            <a:r>
              <a:rPr lang="ru-RU" dirty="0"/>
              <a:t>день</a:t>
            </a:r>
          </a:p>
          <a:p>
            <a:pPr marL="514350" indent="-514350">
              <a:buFont typeface="Wingdings 2"/>
              <a:buAutoNum type="arabicParenR"/>
            </a:pPr>
            <a:r>
              <a:rPr lang="ru-RU" dirty="0"/>
              <a:t>135 × 30 = 4050 (Вт) – 3 энергосберегающие лампы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месяц</a:t>
            </a:r>
          </a:p>
          <a:p>
            <a:pPr marL="514350" indent="-514350">
              <a:buFont typeface="Wingdings 2"/>
              <a:buAutoNum type="arabicParenR"/>
            </a:pPr>
            <a:r>
              <a:rPr lang="ru-RU" dirty="0"/>
              <a:t>27000 : 4050 ×100 % = 666, (6)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389120"/>
          </a:xfrm>
        </p:spPr>
        <p:txBody>
          <a:bodyPr/>
          <a:lstStyle/>
          <a:p>
            <a:r>
              <a:rPr lang="ru-RU" dirty="0"/>
              <a:t>Ежедневное потребление за сутки в семье составляет 160 л. На приготовление пищи и мытье посуды уходит 15,625 % от всего потребления воды за сутки, на уборку квартиры – 6,25 %. На использование воды в целях личной гигиены – 50 %, а остальная </a:t>
            </a:r>
            <a:r>
              <a:rPr lang="ru-RU" dirty="0" smtClean="0"/>
              <a:t>вода – </a:t>
            </a:r>
            <a:r>
              <a:rPr lang="ru-RU" dirty="0"/>
              <a:t>на стирку . Найдите, сколько литров воды уходит на мытье посуды, уборку квартиры, в целях личной гигиены и стирку белья?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Решение :</a:t>
            </a:r>
          </a:p>
          <a:p>
            <a:pPr marL="514350" indent="-514350">
              <a:buAutoNum type="arabicParenR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160 × 0,15625 = 25 (л)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 мытье посуды</a:t>
            </a:r>
          </a:p>
          <a:p>
            <a:pPr marL="514350" indent="-514350">
              <a:buAutoNum type="arabicParenR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16 0 × 0,0625 = 10 (л) – уборка</a:t>
            </a:r>
          </a:p>
          <a:p>
            <a:pPr marL="514350" indent="-514350">
              <a:buAutoNum type="arabicParenR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160 × 0,5 = 80 (л) – личная гигиена</a:t>
            </a:r>
          </a:p>
          <a:p>
            <a:pPr marL="514350" indent="-514350">
              <a:buAutoNum type="arabicParenR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160 – 25 – 10 – 80 = 45 (л)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стирка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6 «Б» класс собрал 234 кг макулатуры, что составило 6,5 %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общего количества макулатуры, собранной ребятами всей школы. Сколько макулатуры собрали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школе?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230 : 0,065 = 3600 (кг) макулатуры собрали дети</a:t>
            </a:r>
          </a:p>
          <a:p>
            <a:pPr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Ответ: 3600 кг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b="1" dirty="0"/>
              <a:t>Практическая работа</a:t>
            </a:r>
            <a:endParaRPr lang="ru-RU" dirty="0"/>
          </a:p>
          <a:p>
            <a:pPr algn="just">
              <a:buNone/>
            </a:pPr>
            <a:r>
              <a:rPr lang="ru-RU" dirty="0"/>
              <a:t>		Подсчитать, сколько можно сэкономить денег, если заменить 5 обычных ламп накаливания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5 энергосберегающих, считать время свечения ламп равным 3 часа, месяц = 30 дней.</a:t>
            </a:r>
          </a:p>
          <a:p>
            <a:pPr algn="just">
              <a:buNone/>
            </a:pPr>
            <a:r>
              <a:rPr lang="ru-RU" dirty="0"/>
              <a:t> 		Покупаем 5 энергосберегающих лампочек, и обычные лампы накаливания. Мощность лампы накаливания </a:t>
            </a:r>
            <a:r>
              <a:rPr lang="ru-RU" dirty="0" smtClean="0"/>
              <a:t>100</a:t>
            </a:r>
            <a:r>
              <a:rPr lang="ru-RU" sz="700" dirty="0" smtClean="0"/>
              <a:t> </a:t>
            </a:r>
            <a:r>
              <a:rPr lang="ru-RU" dirty="0" smtClean="0"/>
              <a:t>Вт/ч</a:t>
            </a:r>
            <a:r>
              <a:rPr lang="ru-RU" dirty="0"/>
              <a:t>, ей соответствует энергосберегающая лампа мощностью </a:t>
            </a:r>
            <a:r>
              <a:rPr lang="ru-RU" dirty="0" smtClean="0"/>
              <a:t>20 Вт</a:t>
            </a:r>
            <a:r>
              <a:rPr lang="ru-RU" dirty="0"/>
              <a:t>. </a:t>
            </a:r>
          </a:p>
          <a:p>
            <a:pPr algn="just">
              <a:buNone/>
            </a:pPr>
            <a:r>
              <a:rPr lang="ru-RU" dirty="0"/>
              <a:t>		1000 Вт = 1 кВт, 1 кВт = 0,1973 </a:t>
            </a:r>
            <a:r>
              <a:rPr lang="ru-RU" dirty="0" err="1"/>
              <a:t>р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089653"/>
              </p:ext>
            </p:extLst>
          </p:nvPr>
        </p:nvGraphicFramePr>
        <p:xfrm>
          <a:off x="1000100" y="1142985"/>
          <a:ext cx="7532340" cy="4811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3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46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46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9669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Обычная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Энергосберегающая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929">
                <a:tc>
                  <a:txBody>
                    <a:bodyPr/>
                    <a:lstStyle/>
                    <a:p>
                      <a:pPr algn="l"/>
                      <a:r>
                        <a:rPr lang="ru-RU" b="1" dirty="0"/>
                        <a:t>Количество</a:t>
                      </a:r>
                      <a:r>
                        <a:rPr lang="ru-RU" b="1" baseline="0" dirty="0"/>
                        <a:t> ламп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0929">
                <a:tc>
                  <a:txBody>
                    <a:bodyPr/>
                    <a:lstStyle/>
                    <a:p>
                      <a:r>
                        <a:rPr lang="ru-RU" b="1" dirty="0"/>
                        <a:t>Мощность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 ламп*100 </a:t>
                      </a:r>
                      <a:r>
                        <a:rPr lang="ru-RU" dirty="0" smtClean="0"/>
                        <a:t>Вт = 500 </a:t>
                      </a:r>
                      <a:r>
                        <a:rPr lang="ru-RU" dirty="0"/>
                        <a:t>Вт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 ламп * 20 </a:t>
                      </a:r>
                      <a:r>
                        <a:rPr lang="ru-RU" dirty="0" smtClean="0"/>
                        <a:t>Вт = </a:t>
                      </a:r>
                      <a:r>
                        <a:rPr lang="ru-RU" dirty="0"/>
                        <a:t>100 Вт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2384">
                <a:tc>
                  <a:txBody>
                    <a:bodyPr/>
                    <a:lstStyle/>
                    <a:p>
                      <a:r>
                        <a:rPr lang="ru-RU" b="1" dirty="0"/>
                        <a:t>Потребление электроэнергии лампами</a:t>
                      </a:r>
                      <a:r>
                        <a:rPr lang="ru-RU" b="1" baseline="0" dirty="0"/>
                        <a:t> за 3 часа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5100">
                <a:tc>
                  <a:txBody>
                    <a:bodyPr/>
                    <a:lstStyle/>
                    <a:p>
                      <a:r>
                        <a:rPr lang="ru-RU" b="1" dirty="0"/>
                        <a:t>Плата за электроэнергию</a:t>
                      </a:r>
                      <a:r>
                        <a:rPr lang="ru-RU" b="1" baseline="0" dirty="0"/>
                        <a:t> </a:t>
                      </a:r>
                      <a:r>
                        <a:rPr lang="ru-RU" b="1" baseline="0" dirty="0" smtClean="0"/>
                        <a:t/>
                      </a:r>
                      <a:br>
                        <a:rPr lang="ru-RU" b="1" baseline="0" dirty="0" smtClean="0"/>
                      </a:br>
                      <a:r>
                        <a:rPr lang="ru-RU" b="1" baseline="0" dirty="0" smtClean="0"/>
                        <a:t>за </a:t>
                      </a:r>
                      <a:r>
                        <a:rPr lang="ru-RU" b="1" baseline="0" dirty="0"/>
                        <a:t>1 месяц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2384">
                <a:tc>
                  <a:txBody>
                    <a:bodyPr/>
                    <a:lstStyle/>
                    <a:p>
                      <a:r>
                        <a:rPr lang="ru-RU" b="1" dirty="0"/>
                        <a:t>Плата за электроэнергию </a:t>
                      </a:r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за </a:t>
                      </a:r>
                      <a:r>
                        <a:rPr lang="ru-RU" b="1" dirty="0"/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utepleniedoma.com/wp-content/uploads/2022/01/%D0%AD%D0%BA%D0%BE%D0%BD%D0%BE%D0%BC%D0%B8%D1%8F-%D1%82%D0%B5%D0%BF%D0%BB%D0%BE%D0%B2%D0%BE%D0%B9-%D1%8D%D0%BD%D0%B5%D1%80%D0%B3%D0%B8%D0%B8-%D0%B2-%D0%B1%D1%8B%D1%82%D1%83-%D0%BF%D0%BE%D0%BB%D0%B5%D0%B7%D0%BD%D1%8B%D0%B5-%D1%81%D0%BE%D0%B2%D0%B5%D1%82%D1%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 </a:t>
            </a:r>
            <a:r>
              <a:rPr lang="ru-RU" sz="3200" b="1" i="1" dirty="0"/>
              <a:t>«Энергосбережение – это не только сэкономленные деньги семейного бюджета, это и забота о тех, кому предстоит жить после нас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на </a:t>
            </a:r>
            <a:r>
              <a:rPr lang="ru-RU" sz="3200" b="1" i="1" dirty="0"/>
              <a:t>планете Земля,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забота </a:t>
            </a:r>
            <a:r>
              <a:rPr lang="ru-RU" sz="3200" b="1" i="1" dirty="0"/>
              <a:t>о наших детях!»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endParaRPr lang="ru-RU" sz="4000" dirty="0"/>
          </a:p>
          <a:p>
            <a:endParaRPr lang="ru-RU" sz="4000" dirty="0"/>
          </a:p>
          <a:p>
            <a:pPr marL="0" indent="0" algn="ctr">
              <a:buNone/>
            </a:pPr>
            <a:r>
              <a:rPr lang="ru-RU" sz="4000" i="1" dirty="0"/>
              <a:t>Девиз нашего урока:</a:t>
            </a:r>
          </a:p>
          <a:p>
            <a:pPr>
              <a:buNone/>
            </a:pPr>
            <a:r>
              <a:rPr lang="ru-RU" sz="4000" i="1" dirty="0"/>
              <a:t>	«Бережливость – важнейший 	источник благосостояния!»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7000" dirty="0">
                <a:solidFill>
                  <a:schemeClr val="tx1"/>
                </a:solidFill>
              </a:rPr>
              <a:t>Что такое процент?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/>
          <a:lstStyle/>
          <a:p>
            <a:pPr marL="0" indent="0" algn="ctr">
              <a:buNone/>
            </a:pPr>
            <a:endParaRPr lang="ru-RU" sz="4000" dirty="0"/>
          </a:p>
          <a:p>
            <a:pPr marL="0" indent="0" algn="ctr">
              <a:buNone/>
            </a:pPr>
            <a:endParaRPr lang="ru-RU" sz="4000" dirty="0"/>
          </a:p>
          <a:p>
            <a:pPr marL="0" indent="0" algn="ctr">
              <a:buNone/>
            </a:pPr>
            <a:r>
              <a:rPr lang="ru-RU" sz="4000" dirty="0"/>
              <a:t>Процент – одна сотая часть, обозначается знаком  «%», используется для обозначения доли чего-либо по отношению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 </a:t>
            </a:r>
            <a:r>
              <a:rPr lang="ru-RU" sz="4000" dirty="0"/>
              <a:t>целому.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3372984"/>
          </a:xfrm>
        </p:spPr>
        <p:txBody>
          <a:bodyPr>
            <a:normAutofit/>
          </a:bodyPr>
          <a:lstStyle/>
          <a:p>
            <a:pPr algn="ctr"/>
            <a:r>
              <a:rPr lang="ru-RU" sz="7000" dirty="0">
                <a:solidFill>
                  <a:schemeClr val="tx1"/>
                </a:solidFill>
              </a:rPr>
              <a:t>Как записать число процентов </a:t>
            </a:r>
            <a:r>
              <a:rPr lang="ru-RU" sz="7000" dirty="0" smtClean="0">
                <a:solidFill>
                  <a:schemeClr val="tx1"/>
                </a:solidFill>
              </a:rPr>
              <a:t/>
            </a:r>
            <a:br>
              <a:rPr lang="ru-RU" sz="7000" dirty="0" smtClean="0">
                <a:solidFill>
                  <a:schemeClr val="tx1"/>
                </a:solidFill>
              </a:rPr>
            </a:br>
            <a:r>
              <a:rPr lang="ru-RU" sz="7000" dirty="0" smtClean="0">
                <a:solidFill>
                  <a:schemeClr val="tx1"/>
                </a:solidFill>
              </a:rPr>
              <a:t>в </a:t>
            </a:r>
            <a:r>
              <a:rPr lang="ru-RU" sz="7000" dirty="0">
                <a:solidFill>
                  <a:schemeClr val="tx1"/>
                </a:solidFill>
              </a:rPr>
              <a:t>виде дроби?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Чтобы записать число процентов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виде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дроби,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нужно число процентов разделить на 100.</a:t>
            </a:r>
          </a:p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35 % = 35: 100= 0,35</a:t>
            </a:r>
          </a:p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126 % = 126 : 100= 1,26</a:t>
            </a:r>
          </a:p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5 % = 5 : 100 = 0,05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/>
          <a:lstStyle/>
          <a:p>
            <a:pPr algn="ctr">
              <a:buNone/>
            </a:pPr>
            <a:endParaRPr lang="ru-RU" sz="7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Как записать дробь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виде процентов?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8305_47-p-fon-dlya-prezentatsii-detskii-sad-ekologiy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/>
          <a:lstStyle/>
          <a:p>
            <a:pPr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Чтобы дробь записать в виде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числа процентов,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нужно дробь умножить на 100 %</a:t>
            </a:r>
          </a:p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0,04 × 100 % = 4 %</a:t>
            </a:r>
          </a:p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2,56 × 100 % = 256 %</a:t>
            </a:r>
          </a:p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0,01 × 100 % = 1 %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518</TotalTime>
  <Words>429</Words>
  <Application>Microsoft Office PowerPoint</Application>
  <PresentationFormat>Экран (4:3)</PresentationFormat>
  <Paragraphs>96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 Решение задач  на проценты 6 класс</vt:lpstr>
      <vt:lpstr>Презентация PowerPoint</vt:lpstr>
      <vt:lpstr>Презентация PowerPoint</vt:lpstr>
      <vt:lpstr>Что такое процент?</vt:lpstr>
      <vt:lpstr>Презентация PowerPoint</vt:lpstr>
      <vt:lpstr>Как записать число процентов  в виде дроби?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на проценты</dc:title>
  <dc:creator>User</dc:creator>
  <cp:lastModifiedBy>DNA7 X86</cp:lastModifiedBy>
  <cp:revision>59</cp:revision>
  <dcterms:created xsi:type="dcterms:W3CDTF">2022-11-13T14:13:05Z</dcterms:created>
  <dcterms:modified xsi:type="dcterms:W3CDTF">2023-03-20T10:59:13Z</dcterms:modified>
</cp:coreProperties>
</file>