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4" r:id="rId6"/>
    <p:sldId id="271" r:id="rId7"/>
    <p:sldId id="272" r:id="rId8"/>
    <p:sldId id="273" r:id="rId9"/>
    <p:sldId id="258" r:id="rId10"/>
    <p:sldId id="259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75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1A1A94-8393-45DD-895C-74DC1B74A1C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6EE739-D9A7-4BBB-9F8E-D811481AA2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7.png"/><Relationship Id="rId4" Type="http://schemas.openxmlformats.org/officeDocument/2006/relationships/image" Target="../media/image16.png"/><Relationship Id="rId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9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8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19" Type="http://schemas.openxmlformats.org/officeDocument/2006/relationships/image" Target="../media/image24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multiurok.ru/html/2017/03/05/s_58bc59d7e57d0/580503_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064896" cy="51435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424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9552" y="1916037"/>
                <a:ext cx="2955233" cy="846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=9 </m:t>
                      </m:r>
                      <m:r>
                        <a:rPr lang="ru-RU" sz="2400" b="0" i="1" smtClean="0">
                          <a:latin typeface="Cambria Math"/>
                        </a:rPr>
                        <m:t>Ом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16037"/>
                <a:ext cx="2955233" cy="8466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467544" y="367940"/>
            <a:ext cx="8229600" cy="18002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крыніцы току з  напружаннем 12 В  </a:t>
            </a:r>
            <a:r>
              <a:rPr lang="ru-RU" sz="2000" b="1" dirty="0" err="1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паслядоўна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падключаны</a:t>
            </a:r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рэзістары.   Вядома,  што  супраціўленне   аднаго  з   рэзістараў  3 Ом, а </a:t>
            </a:r>
            <a:r>
              <a:rPr lang="be-BY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напружанне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другім</a:t>
            </a:r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рэзістары  састаўляе 9 В. Знайдзіце супраціўленне другога рэзістара і сілу току ў ланцугу. Супраціўленне правадоў можна не ўлічваць.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364088" y="1779663"/>
            <a:ext cx="3240360" cy="2880320"/>
            <a:chOff x="4860032" y="1310765"/>
            <a:chExt cx="3848878" cy="34212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7726353" y="1823948"/>
                  <a:ext cx="365805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/>
                          </a:rPr>
                          <m:t>𝐈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6353" y="1823948"/>
                  <a:ext cx="365805" cy="46166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000" r="-2000" b="-125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5" name="Группа 44"/>
            <p:cNvGrpSpPr/>
            <p:nvPr/>
          </p:nvGrpSpPr>
          <p:grpSpPr>
            <a:xfrm>
              <a:off x="6072490" y="1772195"/>
              <a:ext cx="1610544" cy="1012640"/>
              <a:chOff x="1043608" y="987574"/>
              <a:chExt cx="1512168" cy="936104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691680" y="1203598"/>
                <a:ext cx="0" cy="50405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907704" y="987574"/>
                <a:ext cx="0" cy="93610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907704" y="1455626"/>
                <a:ext cx="6480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43608" y="1458467"/>
                <a:ext cx="6480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Плюс 65"/>
              <p:cNvSpPr>
                <a:spLocks noChangeAspect="1"/>
              </p:cNvSpPr>
              <p:nvPr/>
            </p:nvSpPr>
            <p:spPr>
              <a:xfrm>
                <a:off x="1907736" y="1167626"/>
                <a:ext cx="288000" cy="288000"/>
              </a:xfrm>
              <a:prstGeom prst="mathPlus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Минус 66"/>
              <p:cNvSpPr>
                <a:spLocks noChangeAspect="1"/>
              </p:cNvSpPr>
              <p:nvPr/>
            </p:nvSpPr>
            <p:spPr>
              <a:xfrm>
                <a:off x="1367644" y="1175575"/>
                <a:ext cx="288000" cy="288000"/>
              </a:xfrm>
              <a:prstGeom prst="mathMinus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6" name="Прямая соединительная линия 45"/>
            <p:cNvCxnSpPr/>
            <p:nvPr/>
          </p:nvCxnSpPr>
          <p:spPr>
            <a:xfrm>
              <a:off x="7683033" y="2278514"/>
              <a:ext cx="102587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7567907" y="2278516"/>
              <a:ext cx="6826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708909" y="2258612"/>
              <a:ext cx="0" cy="1839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881326" y="2278514"/>
              <a:ext cx="0" cy="181720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4860032" y="2281588"/>
              <a:ext cx="131632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6475670" y="3888836"/>
              <a:ext cx="2233239" cy="381489"/>
              <a:chOff x="3725960" y="3147814"/>
              <a:chExt cx="1692080" cy="270403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4211960" y="3147814"/>
                <a:ext cx="720080" cy="27040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единительная линия 59"/>
              <p:cNvCxnSpPr>
                <a:stCxn id="59" idx="3"/>
              </p:cNvCxnSpPr>
              <p:nvPr/>
            </p:nvCxnSpPr>
            <p:spPr>
              <a:xfrm flipV="1">
                <a:off x="4932040" y="3283015"/>
                <a:ext cx="486000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flipH="1">
                <a:off x="3725960" y="3283016"/>
                <a:ext cx="486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Группа 51"/>
            <p:cNvGrpSpPr/>
            <p:nvPr/>
          </p:nvGrpSpPr>
          <p:grpSpPr>
            <a:xfrm>
              <a:off x="4871183" y="3888834"/>
              <a:ext cx="2233239" cy="381489"/>
              <a:chOff x="3725960" y="3147814"/>
              <a:chExt cx="1692080" cy="270403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4211960" y="3147814"/>
                <a:ext cx="720080" cy="27040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7" name="Прямая соединительная линия 56"/>
              <p:cNvCxnSpPr>
                <a:stCxn id="56" idx="3"/>
              </p:cNvCxnSpPr>
              <p:nvPr/>
            </p:nvCxnSpPr>
            <p:spPr>
              <a:xfrm flipV="1">
                <a:off x="4932040" y="3283015"/>
                <a:ext cx="486000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3725960" y="3283016"/>
                <a:ext cx="486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039239" y="1310765"/>
                  <a:ext cx="1469954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 smtClean="0">
                            <a:latin typeface="Cambria Math"/>
                          </a:rPr>
                          <m:t>U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=12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B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9239" y="1310765"/>
                  <a:ext cx="1469954" cy="4616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478" r="-11823" b="-125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790042" y="4270323"/>
                  <a:ext cx="16364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ru-RU" sz="2400" b="0" i="1" smtClean="0">
                            <a:latin typeface="Cambria Math"/>
                          </a:rPr>
                          <m:t>3 Ом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0042" y="4270323"/>
                  <a:ext cx="1636474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885" r="-14602" b="-2063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709922" y="4270325"/>
                  <a:ext cx="59901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9922" y="4270325"/>
                  <a:ext cx="59901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410" b="-2063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76182" y="2876635"/>
                <a:ext cx="21371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be-BY" sz="2400" b="0" i="0" smtClean="0">
                              <a:latin typeface="Cambria Math"/>
                            </a:rPr>
                            <m:t>аг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82" y="2876635"/>
                <a:ext cx="213712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67544" y="3435846"/>
                <a:ext cx="3004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be-BY" sz="2400" b="0" i="0" smtClean="0">
                              <a:latin typeface="Cambria Math"/>
                            </a:rPr>
                            <m:t>аг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+9=12 </m:t>
                      </m:r>
                      <m:r>
                        <a:rPr lang="ru-RU" sz="2400" b="0" i="1" smtClean="0">
                          <a:latin typeface="Cambria Math"/>
                        </a:rPr>
                        <m:t>Ом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35846"/>
                <a:ext cx="300454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81319" y="3945813"/>
                <a:ext cx="324063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be-BY" sz="2400" b="0" i="0" smtClean="0">
                              <a:latin typeface="Cambria Math"/>
                            </a:rPr>
                            <m:t>аг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12 </m:t>
                      </m:r>
                      <m:r>
                        <a:rPr lang="ru-RU" sz="2400" i="1">
                          <a:latin typeface="Cambria Math"/>
                        </a:rPr>
                        <m:t>Ом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19" y="3945813"/>
                <a:ext cx="3240631" cy="7838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7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81595"/>
          </a:xfrm>
        </p:spPr>
        <p:txBody>
          <a:bodyPr>
            <a:normAutofit fontScale="90000"/>
          </a:bodyPr>
          <a:lstStyle/>
          <a:p>
            <a:r>
              <a:rPr lang="be-BY" sz="3600" b="1" dirty="0">
                <a:latin typeface="HeliosNew-Bold"/>
              </a:rPr>
              <a:t>Галоўныя вывады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1590"/>
            <a:ext cx="9145016" cy="345983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току ў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паслядоўна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злучаных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правадніках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аднолькавая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Напружанне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ўчастку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паслядоўна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злучаных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праваднікоў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роўна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суме </a:t>
            </a:r>
            <a:r>
              <a:rPr lang="be-B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напружанняў на кожным </a:t>
            </a: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правадніку.</a:t>
            </a:r>
            <a:endParaRPr lang="be-BY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Супраціўленне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ўчастка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паслядоўна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злучаных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праваднікоў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роўна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суме </a:t>
            </a: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супраціўленняў </a:t>
            </a:r>
            <a:r>
              <a:rPr lang="be-B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асобных </a:t>
            </a: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праваднікоў.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Рэастат </a:t>
            </a:r>
            <a:r>
              <a:rPr lang="be-B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дазваляе рэгуляваць сілу току ў </a:t>
            </a: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ланцугу.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3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71551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000" b="1" i="1" dirty="0">
                <a:latin typeface="Times New Roman"/>
                <a:ea typeface="Times New Roman"/>
              </a:rPr>
              <a:t>Сіла </a:t>
            </a:r>
            <a:r>
              <a:rPr lang="be-BY" sz="4000" b="1" i="1" dirty="0" smtClean="0">
                <a:latin typeface="Times New Roman"/>
                <a:ea typeface="Times New Roman"/>
              </a:rPr>
              <a:t>току</a:t>
            </a:r>
          </a:p>
          <a:p>
            <a:endParaRPr lang="be-BY" sz="4000" b="1" i="1" dirty="0" smtClean="0">
              <a:latin typeface="Times New Roman"/>
              <a:ea typeface="Times New Roman"/>
            </a:endParaRPr>
          </a:p>
          <a:p>
            <a:r>
              <a:rPr lang="be-BY" sz="4000" b="1" i="1" dirty="0">
                <a:latin typeface="Times New Roman"/>
                <a:ea typeface="Times New Roman"/>
              </a:rPr>
              <a:t>Э</a:t>
            </a:r>
            <a:r>
              <a:rPr lang="be-BY" sz="4000" b="1" i="1" dirty="0" smtClean="0">
                <a:latin typeface="Times New Roman"/>
                <a:ea typeface="Times New Roman"/>
              </a:rPr>
              <a:t>лектрычнае напружанне</a:t>
            </a:r>
            <a:endParaRPr lang="be-BY" sz="4000" b="1" i="1" dirty="0">
              <a:latin typeface="Times New Roman"/>
              <a:ea typeface="Times New Roman"/>
            </a:endParaRPr>
          </a:p>
          <a:p>
            <a:endParaRPr lang="be-BY" sz="4000" b="1" i="1" dirty="0" smtClean="0">
              <a:latin typeface="Times New Roman"/>
              <a:ea typeface="Times New Roman"/>
            </a:endParaRPr>
          </a:p>
          <a:p>
            <a:r>
              <a:rPr lang="be-BY" sz="4000" b="1" i="1" dirty="0">
                <a:latin typeface="Times New Roman"/>
                <a:ea typeface="Times New Roman"/>
              </a:rPr>
              <a:t>Э</a:t>
            </a:r>
            <a:r>
              <a:rPr lang="be-BY" sz="4000" b="1" i="1" dirty="0" smtClean="0">
                <a:latin typeface="Times New Roman"/>
                <a:ea typeface="Times New Roman"/>
              </a:rPr>
              <a:t>лектрычнае </a:t>
            </a:r>
            <a:r>
              <a:rPr lang="be-BY" sz="4000" b="1" i="1" dirty="0">
                <a:latin typeface="Times New Roman"/>
                <a:ea typeface="Times New Roman"/>
              </a:rPr>
              <a:t>супраціўленне</a:t>
            </a:r>
            <a:endParaRPr lang="be-BY" sz="4000" b="1" dirty="0"/>
          </a:p>
        </p:txBody>
      </p:sp>
    </p:spTree>
    <p:extLst>
      <p:ext uri="{BB962C8B-B14F-4D97-AF65-F5344CB8AC3E}">
        <p14:creationId xmlns:p14="http://schemas.microsoft.com/office/powerpoint/2010/main" val="7408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7574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be-BY" sz="4000" b="1" dirty="0" smtClean="0">
                <a:latin typeface="Times New Roman"/>
                <a:ea typeface="Times New Roman"/>
                <a:cs typeface="Times New Roman"/>
              </a:rPr>
              <a:t>Паслядоўнае </a:t>
            </a:r>
            <a:r>
              <a:rPr lang="be-BY" sz="4000" b="1" dirty="0">
                <a:latin typeface="Times New Roman"/>
                <a:ea typeface="Times New Roman"/>
                <a:cs typeface="Times New Roman"/>
              </a:rPr>
              <a:t>злучэнне</a:t>
            </a:r>
            <a:endParaRPr lang="be-BY" sz="4000" dirty="0"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be-BY" sz="4000" b="1" dirty="0">
                <a:latin typeface="Times New Roman"/>
                <a:ea typeface="Times New Roman"/>
                <a:cs typeface="Times New Roman"/>
              </a:rPr>
              <a:t>праваднікоў. </a:t>
            </a:r>
            <a:r>
              <a:rPr lang="be-BY" sz="4000" b="1" dirty="0" smtClean="0">
                <a:latin typeface="Times New Roman"/>
                <a:ea typeface="Times New Roman"/>
                <a:cs typeface="Times New Roman"/>
              </a:rPr>
              <a:t>Рэастат</a:t>
            </a:r>
            <a:endParaRPr lang="be-BY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9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243655" y="195486"/>
                <a:ext cx="3889911" cy="916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0215" algn="just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𝑰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𝑰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𝑰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:r>
                  <a:rPr lang="en-US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I</a:t>
                </a:r>
                <a:endParaRPr lang="be-BY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655" y="195486"/>
                <a:ext cx="3889911" cy="916982"/>
              </a:xfrm>
              <a:prstGeom prst="rect">
                <a:avLst/>
              </a:prstGeom>
              <a:blipFill rotWithShape="1">
                <a:blip r:embed="rId2"/>
                <a:stretch>
                  <a:fillRect r="-4545" b="-2733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23728" y="987574"/>
                <a:ext cx="4640116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000" b="1" i="1" dirty="0"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𝑼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4000" b="1" i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+</a:t>
                </a:r>
                <a:r>
                  <a:rPr lang="ru-RU" sz="4000" b="1" i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𝑼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4000" b="1" i="1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4000" b="1" i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+</a:t>
                </a:r>
                <a:r>
                  <a:rPr lang="ru-RU" sz="4000" b="1" i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e-BY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𝑼</m:t>
                        </m:r>
                      </m:e>
                      <m:sub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000" i="1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be-BY" sz="4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987574"/>
                <a:ext cx="4640116" cy="1015663"/>
              </a:xfrm>
              <a:prstGeom prst="rect">
                <a:avLst/>
              </a:prstGeom>
              <a:blipFill rotWithShape="1">
                <a:blip r:embed="rId3"/>
                <a:stretch>
                  <a:fillRect b="-14371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491880" y="1929775"/>
            <a:ext cx="1662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IR</a:t>
            </a:r>
            <a:endParaRPr lang="be-BY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3728" y="2637661"/>
                <a:ext cx="5184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 =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be-BY" sz="4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637661"/>
                <a:ext cx="5184576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4113" t="-15517" b="-36207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53626" y="3345547"/>
                <a:ext cx="39803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sz="40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be-BY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626" y="3345547"/>
                <a:ext cx="3980320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5360" t="-17241" b="-3448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&quot;гимнастика для глаз тренажер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6"/>
            <a:ext cx="9144000" cy="513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63692"/>
            <a:ext cx="77048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e-B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be-BY" altLang="be-B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be-BY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Вылічыце агульнае супраціўленне ўчастка электрычнага ланцуга</a:t>
            </a:r>
            <a:endParaRPr kumimoji="0" lang="be-BY" altLang="be-B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altLang="be-B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2" descr="https://urok.1sept.ru/articles/594561/im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8577"/>
            <a:ext cx="5565140" cy="9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84712" y="2561893"/>
            <a:ext cx="1959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be-BY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 8 Ом</a:t>
            </a:r>
            <a:endParaRPr kumimoji="0" lang="be-BY" altLang="be-B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379081"/>
            <a:ext cx="77048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e-B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2</a:t>
            </a:r>
            <a:endParaRPr kumimoji="0" lang="be-BY" altLang="be-B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hangingPunct="0"/>
            <a:r>
              <a:rPr lang="be-BY" dirty="0">
                <a:latin typeface="Times New Roman"/>
                <a:ea typeface="Times New Roman"/>
              </a:rPr>
              <a:t>Падключаем да першага рэзістара вальтметр і амперметр. Што пакажа амперметр, калі вальтметр паказвае 12 В? </a:t>
            </a:r>
            <a:endParaRPr kumimoji="0" lang="be-BY" altLang="be-B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urok.1sept.ru/articles/594561/img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5" y="1563638"/>
            <a:ext cx="6264696" cy="21717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459225" y="3579862"/>
            <a:ext cx="28997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be-BY" i="1" dirty="0" smtClean="0">
                <a:latin typeface="Times New Roman"/>
                <a:ea typeface="Times New Roman"/>
                <a:cs typeface="Times New Roman"/>
              </a:rPr>
              <a:t>I </a:t>
            </a:r>
            <a:r>
              <a:rPr lang="be-BY" i="1" dirty="0">
                <a:latin typeface="Times New Roman"/>
                <a:ea typeface="Times New Roman"/>
                <a:cs typeface="Times New Roman"/>
              </a:rPr>
              <a:t>= 2 А, так як</a:t>
            </a:r>
            <a:r>
              <a:rPr lang="be-BY" b="1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be-BY" i="1" dirty="0">
                <a:latin typeface="Times New Roman"/>
                <a:ea typeface="Times New Roman"/>
                <a:cs typeface="Times New Roman"/>
              </a:rPr>
              <a:t>I= </a:t>
            </a:r>
            <a:r>
              <a:rPr lang="be-BY" i="1" dirty="0" smtClean="0">
                <a:latin typeface="Times New Roman"/>
                <a:ea typeface="Times New Roman"/>
                <a:cs typeface="Times New Roman"/>
              </a:rPr>
              <a:t>I</a:t>
            </a:r>
            <a:r>
              <a:rPr lang="be-BY" i="1" baseline="-250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be-BY" i="1" dirty="0" smtClean="0">
                <a:latin typeface="Times New Roman"/>
                <a:ea typeface="Times New Roman"/>
                <a:cs typeface="Times New Roman"/>
              </a:rPr>
              <a:t>=I</a:t>
            </a:r>
            <a:r>
              <a:rPr lang="be-BY" i="1" baseline="-25000" dirty="0" smtClean="0">
                <a:latin typeface="Times New Roman"/>
                <a:ea typeface="Times New Roman"/>
                <a:cs typeface="Times New Roman"/>
              </a:rPr>
              <a:t>2</a:t>
            </a:r>
            <a:endParaRPr lang="be-BY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9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43681" y="195486"/>
            <a:ext cx="79208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Задача 3</a:t>
            </a:r>
            <a:endParaRPr lang="be-BY" sz="1400" dirty="0">
              <a:latin typeface="Calibri"/>
              <a:ea typeface="Calibri"/>
              <a:cs typeface="Times New Roman"/>
            </a:endParaRPr>
          </a:p>
          <a:p>
            <a:r>
              <a:rPr lang="be-BY" dirty="0" smtClean="0">
                <a:latin typeface="Times New Roman"/>
                <a:ea typeface="Times New Roman"/>
              </a:rPr>
              <a:t>Падключаем </a:t>
            </a:r>
            <a:r>
              <a:rPr lang="be-BY" dirty="0">
                <a:latin typeface="Times New Roman"/>
                <a:ea typeface="Times New Roman"/>
              </a:rPr>
              <a:t>вальтметр да другога рэзістара. Чаму роўны яго паказанні? </a:t>
            </a:r>
            <a:endParaRPr lang="be-BY" dirty="0"/>
          </a:p>
        </p:txBody>
      </p:sp>
      <p:pic>
        <p:nvPicPr>
          <p:cNvPr id="7" name="Рисунок 6" descr="https://urok.1sept.ru/articles/594561/img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9582"/>
            <a:ext cx="6048672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80112" y="2747124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i="1" dirty="0" smtClean="0">
                <a:latin typeface="Times New Roman"/>
                <a:ea typeface="Times New Roman"/>
              </a:rPr>
              <a:t>U</a:t>
            </a:r>
            <a:r>
              <a:rPr lang="be-BY" i="1" baseline="-25000" dirty="0" smtClean="0">
                <a:latin typeface="Times New Roman"/>
                <a:ea typeface="Times New Roman"/>
              </a:rPr>
              <a:t>2</a:t>
            </a:r>
            <a:r>
              <a:rPr lang="be-BY" i="1" dirty="0">
                <a:latin typeface="Times New Roman"/>
                <a:ea typeface="Times New Roman"/>
              </a:rPr>
              <a:t> = IR</a:t>
            </a:r>
            <a:r>
              <a:rPr lang="be-BY" i="1" baseline="-25000" dirty="0">
                <a:latin typeface="Times New Roman"/>
                <a:ea typeface="Times New Roman"/>
              </a:rPr>
              <a:t>2</a:t>
            </a:r>
            <a:r>
              <a:rPr lang="be-BY" i="1" dirty="0">
                <a:latin typeface="Times New Roman"/>
                <a:ea typeface="Times New Roman"/>
              </a:rPr>
              <a:t>,U</a:t>
            </a:r>
            <a:r>
              <a:rPr lang="be-BY" i="1" baseline="-25000" dirty="0">
                <a:latin typeface="Times New Roman"/>
                <a:ea typeface="Times New Roman"/>
              </a:rPr>
              <a:t>2 </a:t>
            </a:r>
            <a:r>
              <a:rPr lang="be-BY" i="1" dirty="0">
                <a:latin typeface="Times New Roman"/>
                <a:ea typeface="Times New Roman"/>
              </a:rPr>
              <a:t>= 4В </a:t>
            </a:r>
            <a:endParaRPr lang="be-BY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282538"/>
            <a:ext cx="522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dirty="0">
                <a:latin typeface="Times New Roman"/>
                <a:ea typeface="Times New Roman"/>
              </a:rPr>
              <a:t>Чаму роўна агульнае напружанне ўчастка ланцуга?</a:t>
            </a:r>
            <a:endParaRPr lang="be-BY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3827244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i="1" dirty="0" smtClean="0">
                <a:latin typeface="Times New Roman"/>
                <a:ea typeface="Times New Roman"/>
              </a:rPr>
              <a:t>U </a:t>
            </a:r>
            <a:r>
              <a:rPr lang="be-BY" i="1" dirty="0">
                <a:latin typeface="Times New Roman"/>
                <a:ea typeface="Times New Roman"/>
              </a:rPr>
              <a:t>= 16 </a:t>
            </a:r>
            <a:r>
              <a:rPr lang="be-BY" i="1" dirty="0" smtClean="0">
                <a:latin typeface="Times New Roman"/>
                <a:ea typeface="Times New Roman"/>
              </a:rPr>
              <a:t>В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654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503" y="51470"/>
            <a:ext cx="8229600" cy="18002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крыніцы току з  напружаннем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паслядоўна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падключаны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рэзістары.   Вядома,  што  супраціўленне   аднаго  з   рэзістараў  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Ом, а </a:t>
            </a:r>
            <a:r>
              <a:rPr lang="be-BY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напружанне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другім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рэзістары  састаўляе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Знайдзіце супраціўленне другога рэзістара і сілу току ў ланцугу. Супраціўленне правадоў можна не ўлічваць.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254" y="2698603"/>
                <a:ext cx="16364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latin typeface="Cambria Math"/>
                        </a:rPr>
                        <m:t>3 Ом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54" y="2698603"/>
                <a:ext cx="163647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0141" y="2236938"/>
                <a:ext cx="14699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U</m:t>
                      </m:r>
                      <m:r>
                        <a:rPr lang="en-US" sz="2400" b="0" i="1" smtClean="0">
                          <a:latin typeface="Cambria Math"/>
                        </a:rPr>
                        <m:t>=12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41" y="2236938"/>
                <a:ext cx="146995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Прямоугольник 21"/>
          <p:cNvSpPr/>
          <p:nvPr/>
        </p:nvSpPr>
        <p:spPr>
          <a:xfrm>
            <a:off x="425761" y="1779662"/>
            <a:ext cx="198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</a:rPr>
              <a:t>Дадзена</a:t>
            </a:r>
            <a:r>
              <a:rPr lang="ru-RU" sz="2400" dirty="0" smtClean="0">
                <a:latin typeface="Times New Roman" panose="02020603050405020304" pitchFamily="18" charset="0"/>
              </a:rPr>
              <a:t>: </a:t>
            </a:r>
            <a:endParaRPr lang="en-CA" sz="2400" dirty="0" smtClean="0">
              <a:latin typeface="Cambria Math" panose="02040503050406030204" pitchFamily="18" charset="0"/>
            </a:endParaRPr>
          </a:p>
        </p:txBody>
      </p:sp>
      <p:cxnSp>
        <p:nvCxnSpPr>
          <p:cNvPr id="45" name="Straight Connector 22"/>
          <p:cNvCxnSpPr/>
          <p:nvPr/>
        </p:nvCxnSpPr>
        <p:spPr>
          <a:xfrm>
            <a:off x="2149077" y="2074708"/>
            <a:ext cx="1" cy="2441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2"/>
          <p:cNvCxnSpPr/>
          <p:nvPr/>
        </p:nvCxnSpPr>
        <p:spPr>
          <a:xfrm flipH="1">
            <a:off x="510141" y="3770916"/>
            <a:ext cx="16389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7763" y="3147814"/>
                <a:ext cx="14199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=9</m:t>
                      </m:r>
                      <m:r>
                        <a:rPr lang="ru-RU" sz="2400" b="0" i="1" smtClean="0">
                          <a:latin typeface="Cambria Math"/>
                        </a:rPr>
                        <m:t> В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63" y="3147814"/>
                <a:ext cx="141994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08256" y="3723878"/>
                <a:ext cx="9580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−?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56" y="3723878"/>
                <a:ext cx="95808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1560" y="4141117"/>
                <a:ext cx="7120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I</m:t>
                      </m:r>
                      <m:r>
                        <a:rPr lang="en-US" sz="2400" b="0" i="0" smtClean="0">
                          <a:latin typeface="Cambria Math"/>
                        </a:rPr>
                        <m:t>−?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1117"/>
                <a:ext cx="71205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99755" y="195486"/>
                <a:ext cx="8483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1</m:t>
                      </m:r>
                      <m:r>
                        <a:rPr lang="ru-RU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</a:rPr>
                        <m:t>В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755" y="195486"/>
                <a:ext cx="84830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78453" y="483518"/>
                <a:ext cx="898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3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</a:rPr>
                        <m:t>Ом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53" y="483518"/>
                <a:ext cx="898003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24128" y="813941"/>
                <a:ext cx="7537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9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</a:rPr>
                        <m:t>В</m:t>
                      </m:r>
                      <m:r>
                        <a:rPr lang="be-BY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813941"/>
                <a:ext cx="75373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5364088" y="1779663"/>
            <a:ext cx="3240360" cy="2880320"/>
            <a:chOff x="4860032" y="1310765"/>
            <a:chExt cx="3848878" cy="34212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726353" y="1823948"/>
                  <a:ext cx="365805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/>
                          </a:rPr>
                          <m:t>𝐈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6353" y="1823948"/>
                  <a:ext cx="365805" cy="4616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4000" r="-2000" b="-125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Группа 22"/>
            <p:cNvGrpSpPr/>
            <p:nvPr/>
          </p:nvGrpSpPr>
          <p:grpSpPr>
            <a:xfrm>
              <a:off x="6072490" y="1772195"/>
              <a:ext cx="1610544" cy="1012640"/>
              <a:chOff x="1043608" y="987574"/>
              <a:chExt cx="1512168" cy="936104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691680" y="1203598"/>
                <a:ext cx="0" cy="50405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1907704" y="987574"/>
                <a:ext cx="0" cy="93610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907704" y="1455626"/>
                <a:ext cx="6480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043608" y="1458467"/>
                <a:ext cx="6480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Плюс 27"/>
              <p:cNvSpPr>
                <a:spLocks noChangeAspect="1"/>
              </p:cNvSpPr>
              <p:nvPr/>
            </p:nvSpPr>
            <p:spPr>
              <a:xfrm>
                <a:off x="1907736" y="1167626"/>
                <a:ext cx="288000" cy="288000"/>
              </a:xfrm>
              <a:prstGeom prst="mathPlus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Минус 28"/>
              <p:cNvSpPr>
                <a:spLocks noChangeAspect="1"/>
              </p:cNvSpPr>
              <p:nvPr/>
            </p:nvSpPr>
            <p:spPr>
              <a:xfrm>
                <a:off x="1367644" y="1175575"/>
                <a:ext cx="288000" cy="288000"/>
              </a:xfrm>
              <a:prstGeom prst="mathMinus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683033" y="2278514"/>
              <a:ext cx="102587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567907" y="2278516"/>
              <a:ext cx="6826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8708909" y="2258612"/>
              <a:ext cx="0" cy="1839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881326" y="2278514"/>
              <a:ext cx="0" cy="181720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4860032" y="2281588"/>
              <a:ext cx="131632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Группа 34"/>
            <p:cNvGrpSpPr/>
            <p:nvPr/>
          </p:nvGrpSpPr>
          <p:grpSpPr>
            <a:xfrm>
              <a:off x="6475670" y="3888836"/>
              <a:ext cx="2233239" cy="381489"/>
              <a:chOff x="3725960" y="3147814"/>
              <a:chExt cx="1692080" cy="270403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4211960" y="3147814"/>
                <a:ext cx="720080" cy="27040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7" name="Прямая соединительная линия 36"/>
              <p:cNvCxnSpPr>
                <a:stCxn id="36" idx="3"/>
              </p:cNvCxnSpPr>
              <p:nvPr/>
            </p:nvCxnSpPr>
            <p:spPr>
              <a:xfrm flipV="1">
                <a:off x="4932040" y="3283015"/>
                <a:ext cx="486000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3725960" y="3283016"/>
                <a:ext cx="486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39"/>
            <p:cNvGrpSpPr/>
            <p:nvPr/>
          </p:nvGrpSpPr>
          <p:grpSpPr>
            <a:xfrm>
              <a:off x="4871183" y="3888834"/>
              <a:ext cx="2233239" cy="381489"/>
              <a:chOff x="3725960" y="3147814"/>
              <a:chExt cx="1692080" cy="270403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4211960" y="3147814"/>
                <a:ext cx="720080" cy="27040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2" name="Прямая соединительная линия 41"/>
              <p:cNvCxnSpPr>
                <a:stCxn id="41" idx="3"/>
              </p:cNvCxnSpPr>
              <p:nvPr/>
            </p:nvCxnSpPr>
            <p:spPr>
              <a:xfrm flipV="1">
                <a:off x="4932040" y="3283015"/>
                <a:ext cx="486000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flipH="1">
                <a:off x="3725960" y="3283016"/>
                <a:ext cx="486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039239" y="1310765"/>
                  <a:ext cx="1469954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 smtClean="0">
                            <a:latin typeface="Cambria Math"/>
                          </a:rPr>
                          <m:t>U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=12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B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9239" y="1310765"/>
                  <a:ext cx="1469954" cy="4616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478" r="-11823" b="-125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790042" y="4270323"/>
                  <a:ext cx="16364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ru-RU" sz="2400" b="0" i="1" smtClean="0">
                            <a:latin typeface="Cambria Math"/>
                          </a:rPr>
                          <m:t>3 Ом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0042" y="4270323"/>
                  <a:ext cx="1636474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885" r="-14602" b="-2063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5709922" y="4270325"/>
                  <a:ext cx="59901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9922" y="4270325"/>
                  <a:ext cx="59901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2410" b="-2063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11760" y="1851670"/>
                <a:ext cx="19022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1" smtClean="0">
                          <a:latin typeface="Cambria Math"/>
                        </a:rPr>
                        <m:t>U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1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1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51670"/>
                <a:ext cx="1902252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427028" y="2339170"/>
                <a:ext cx="18942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U</m:t>
                      </m:r>
                      <m:r>
                        <a:rPr lang="en-US" sz="2400" b="0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028" y="2339170"/>
                <a:ext cx="1894237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483768" y="2859782"/>
                <a:ext cx="2711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=12−</m:t>
                      </m:r>
                      <m:r>
                        <a:rPr lang="en-US" sz="2400" b="0" i="1" smtClean="0">
                          <a:latin typeface="Cambria Math"/>
                        </a:rPr>
                        <m:t>9=3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859782"/>
                <a:ext cx="2711512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532366" y="3414310"/>
                <a:ext cx="2633028" cy="846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366" y="3414310"/>
                <a:ext cx="2633028" cy="84664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33785" y="4270325"/>
                <a:ext cx="16301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85" y="4270325"/>
                <a:ext cx="1630190" cy="461665"/>
              </a:xfrm>
              <a:prstGeom prst="rect">
                <a:avLst/>
              </a:prstGeom>
              <a:blipFill rotWithShape="1">
                <a:blip r:embed="rId1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3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5062E-6 L -0.3474 0.4172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208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0.71458 0.431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29" y="21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58025E-6 L -0.49375 0.450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88" y="225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38" grpId="0"/>
      <p:bldP spid="44" grpId="0"/>
      <p:bldP spid="48" grpId="0"/>
      <p:bldP spid="49" grpId="0"/>
      <p:bldP spid="50" grpId="0"/>
      <p:bldP spid="18" grpId="0"/>
      <p:bldP spid="18" grpId="1"/>
      <p:bldP spid="18" grpId="2"/>
      <p:bldP spid="19" grpId="0"/>
      <p:bldP spid="19" grpId="1"/>
      <p:bldP spid="19" grpId="2"/>
      <p:bldP spid="21" grpId="0"/>
      <p:bldP spid="21" grpId="1"/>
      <p:bldP spid="21" grpId="2"/>
      <p:bldP spid="55" grpId="0"/>
      <p:bldP spid="56" grpId="0"/>
      <p:bldP spid="57" grpId="0"/>
      <p:bldP spid="58" grpId="0"/>
      <p:bldP spid="5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666</TotalTime>
  <Words>477</Words>
  <Application>Microsoft Office PowerPoint</Application>
  <PresentationFormat>Экран (16:9)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 крыніцы току з  напружаннем 12 В  паслядоўна падключаны 2 рэзістары.   Вядома,  што  супраціўленне   аднаго  з   рэзістараў  3 Ом, а напружанне на другім  рэзістары  састаўляе 9 В. Знайдзіце супраціўленне другога рэзістара і сілу току ў ланцугу. Супраціўленне правадоў можна не ўлічваць.</vt:lpstr>
      <vt:lpstr>Да крыніцы току з  напружаннем 12 В  паслядоўна падключаны 2 рэзістары.   Вядома,  што  супраціўленне   аднаго  з   рэзістараў  3 Ом, а напружанне на другім  рэзістары  састаўляе 9 В. Знайдзіце супраціўленне другога рэзістара і сілу току ў ланцугу. Супраціўленне правадоў можна не ўлічваць. </vt:lpstr>
      <vt:lpstr>Галоўныя вывады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Последовательное соединение проводников</dc:title>
  <dc:creator>user</dc:creator>
  <cp:lastModifiedBy>DNA7 X86</cp:lastModifiedBy>
  <cp:revision>57</cp:revision>
  <dcterms:created xsi:type="dcterms:W3CDTF">2014-01-13T12:38:56Z</dcterms:created>
  <dcterms:modified xsi:type="dcterms:W3CDTF">2023-05-31T14:53:55Z</dcterms:modified>
</cp:coreProperties>
</file>