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16" r:id="rId3"/>
    <p:sldId id="318" r:id="rId4"/>
    <p:sldId id="320" r:id="rId5"/>
    <p:sldId id="321" r:id="rId6"/>
    <p:sldId id="322" r:id="rId7"/>
    <p:sldId id="323" r:id="rId8"/>
    <p:sldId id="324" r:id="rId9"/>
    <p:sldId id="325" r:id="rId10"/>
    <p:sldId id="32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3300"/>
    <a:srgbClr val="660066"/>
    <a:srgbClr val="6600FF"/>
    <a:srgbClr val="D60093"/>
    <a:srgbClr val="FFCCCC"/>
    <a:srgbClr val="3333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C7FFB-4040-45A9-8C2E-6AB3C0CA9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B4115-D530-4BDF-B68F-DC498C39B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36B23-1C75-42B4-8365-06B06F2321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BAF1A-DE67-4625-AD2E-0739C7170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2F308-DD31-43C6-8BD2-D072F589D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7CBAF-BA50-42A4-AF50-38AFDA99B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4B4C6-D3CE-4428-B111-D51C22EC8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99DB8-F689-4C4F-814A-37D99EF9CD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0C904-C681-41D6-99B0-42A46BB6A8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E92EF-BE72-4B07-B52C-317046DFC7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AD582-A6DA-4575-9A5C-F552BAF9B7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B15DACA-073D-48E0-92CB-5EF4BC384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C:\Users\user\Videos\Desktop\&#1089;&#1077;&#1084;&#1080;&#1085;&#1072;&#1088;%202021\&#1052;&#1080;&#1090;&#1086;&#1079;%20-%20&#1076;&#1077;&#1083;&#1077;&#1085;&#1080;&#1077;%20&#1082;&#1083;&#1077;&#1090;&#1082;&#1080;%20_%20&#1089;&#1072;&#1084;&#1086;&#1077;%20&#1087;&#1088;&#1086;&#1089;&#1090;&#1086;&#1077;%20&#1086;&#1073;&#1098;&#1103;&#1089;&#1085;&#1077;&#1085;&#1080;&#1077;.mp4" TargetMode="External"/><Relationship Id="rId1" Type="http://schemas.microsoft.com/office/2007/relationships/media" Target="file:///C:\Users\user\Videos\Desktop\&#1089;&#1077;&#1084;&#1080;&#1085;&#1072;&#1088;%202021\&#1052;&#1080;&#1090;&#1086;&#1079;%20-%20&#1076;&#1077;&#1083;&#1077;&#1085;&#1080;&#1077;%20&#1082;&#1083;&#1077;&#1090;&#1082;&#1080;%20_%20&#1089;&#1072;&#1084;&#1086;&#1077;%20&#1087;&#1088;&#1086;&#1089;&#1090;&#1086;&#1077;%20&#1086;&#1073;&#1098;&#1103;&#1089;&#1085;&#1077;&#1085;&#1080;&#1077;.mp4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258888" y="333375"/>
            <a:ext cx="6192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5327650" y="2492375"/>
            <a:ext cx="381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52" name="Rectangle 19"/>
          <p:cNvSpPr>
            <a:spLocks noChangeArrowheads="1"/>
          </p:cNvSpPr>
          <p:nvPr/>
        </p:nvSpPr>
        <p:spPr bwMode="auto">
          <a:xfrm>
            <a:off x="539552" y="3357563"/>
            <a:ext cx="3673475" cy="3024187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53" name="Picture 20" descr="mit_avi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758" y="3632200"/>
            <a:ext cx="3167062" cy="247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323850" y="516731"/>
            <a:ext cx="84963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>
                <a:solidFill>
                  <a:srgbClr val="FF3300"/>
                </a:solidFill>
              </a:rPr>
              <a:t>ПРОСТОЕ </a:t>
            </a:r>
            <a:r>
              <a:rPr lang="ru-RU" sz="4400" b="1" dirty="0" smtClean="0">
                <a:solidFill>
                  <a:srgbClr val="FF3300"/>
                </a:solidFill>
              </a:rPr>
              <a:t/>
            </a:r>
            <a:br>
              <a:rPr lang="ru-RU" sz="4400" b="1" dirty="0" smtClean="0">
                <a:solidFill>
                  <a:srgbClr val="FF3300"/>
                </a:solidFill>
              </a:rPr>
            </a:br>
            <a:r>
              <a:rPr lang="ru-RU" sz="4400" b="1" dirty="0" smtClean="0">
                <a:solidFill>
                  <a:srgbClr val="FF3300"/>
                </a:solidFill>
              </a:rPr>
              <a:t>ДЕЛЕНИЕ КЛЕТКИ</a:t>
            </a:r>
          </a:p>
          <a:p>
            <a:pPr algn="ctr"/>
            <a:r>
              <a:rPr lang="ru-RU" sz="4000" b="1" dirty="0" smtClean="0">
                <a:solidFill>
                  <a:srgbClr val="FF3300"/>
                </a:solidFill>
              </a:rPr>
              <a:t>  </a:t>
            </a:r>
            <a:r>
              <a:rPr lang="ru-RU" sz="4400" b="1" dirty="0" smtClean="0">
                <a:solidFill>
                  <a:srgbClr val="FF3300"/>
                </a:solidFill>
              </a:rPr>
              <a:t/>
            </a:r>
            <a:br>
              <a:rPr lang="ru-RU" sz="4400" b="1" dirty="0" smtClean="0">
                <a:solidFill>
                  <a:srgbClr val="FF3300"/>
                </a:solidFill>
              </a:rPr>
            </a:br>
            <a:r>
              <a:rPr lang="ru-RU" sz="4400" b="1" dirty="0" smtClean="0">
                <a:solidFill>
                  <a:srgbClr val="FF3300"/>
                </a:solidFill>
              </a:rPr>
              <a:t>МИТОЗ</a:t>
            </a:r>
            <a:r>
              <a:rPr lang="ru-RU" sz="4400" b="1" dirty="0">
                <a:solidFill>
                  <a:srgbClr val="FF3300"/>
                </a:solidFill>
              </a:rPr>
              <a:t>. АМИТОЗ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БИО\scale_12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14313"/>
            <a:ext cx="8215313" cy="616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РАБОТА С ТЕРМИНАМИ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611560" y="1600200"/>
            <a:ext cx="7931224" cy="4525963"/>
          </a:xfrm>
        </p:spPr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клеточный цикл;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интерфаза;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гаплоидный набор;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диплоидный набор;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репликация;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реакции матричного синтеза</a:t>
            </a:r>
          </a:p>
        </p:txBody>
      </p:sp>
      <p:pic>
        <p:nvPicPr>
          <p:cNvPr id="3076" name="Picture 1" descr="D:\БИО\смайл 2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300191" y="1628800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756077" y="4421138"/>
            <a:ext cx="3600000" cy="115200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4421138"/>
            <a:ext cx="3600000" cy="115200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85430" y="2420888"/>
            <a:ext cx="4643437" cy="1500187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1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Митоз – это…</a:t>
            </a:r>
            <a:endParaRPr lang="ru-RU" dirty="0" smtClean="0"/>
          </a:p>
        </p:txBody>
      </p:sp>
      <p:sp>
        <p:nvSpPr>
          <p:cNvPr id="4102" name="Содержимое 2"/>
          <p:cNvSpPr>
            <a:spLocks noGrp="1"/>
          </p:cNvSpPr>
          <p:nvPr>
            <p:ph idx="1"/>
          </p:nvPr>
        </p:nvSpPr>
        <p:spPr>
          <a:xfrm>
            <a:off x="227059" y="2132856"/>
            <a:ext cx="840105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FontTx/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  материнская клетка</a:t>
            </a:r>
          </a:p>
          <a:p>
            <a:pPr algn="ctr">
              <a:buFontTx/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2</a:t>
            </a:r>
            <a:r>
              <a:rPr lang="en-US" b="1" i="1" dirty="0" smtClean="0">
                <a:solidFill>
                  <a:srgbClr val="0070C0"/>
                </a:solidFill>
              </a:rPr>
              <a:t>n</a:t>
            </a:r>
            <a:r>
              <a:rPr lang="ru-RU" b="1" i="1" dirty="0" smtClean="0">
                <a:solidFill>
                  <a:srgbClr val="0070C0"/>
                </a:solidFill>
              </a:rPr>
              <a:t>2с</a:t>
            </a:r>
          </a:p>
          <a:p>
            <a:pPr algn="ctr">
              <a:buFontTx/>
              <a:buNone/>
            </a:pPr>
            <a:endParaRPr lang="ru-RU" dirty="0" smtClean="0"/>
          </a:p>
          <a:p>
            <a:pPr algn="just">
              <a:buFontTx/>
              <a:buNone/>
            </a:pPr>
            <a:r>
              <a:rPr lang="ru-RU" dirty="0" smtClean="0"/>
              <a:t>     </a:t>
            </a:r>
            <a:r>
              <a:rPr lang="ru-RU" sz="2800" b="1" i="1" dirty="0" smtClean="0">
                <a:solidFill>
                  <a:srgbClr val="0070C0"/>
                </a:solidFill>
              </a:rPr>
              <a:t>дочерняя клетка	          дочерняя клетка</a:t>
            </a:r>
          </a:p>
          <a:p>
            <a:pPr>
              <a:buFontTx/>
              <a:buNone/>
            </a:pPr>
            <a:r>
              <a:rPr lang="ru-RU" sz="2800" b="1" i="1" dirty="0" smtClean="0">
                <a:solidFill>
                  <a:srgbClr val="0070C0"/>
                </a:solidFill>
              </a:rPr>
              <a:t>                2</a:t>
            </a:r>
            <a:r>
              <a:rPr lang="en-US" sz="2800" b="1" i="1" dirty="0" smtClean="0">
                <a:solidFill>
                  <a:srgbClr val="0070C0"/>
                </a:solidFill>
              </a:rPr>
              <a:t>n</a:t>
            </a:r>
            <a:r>
              <a:rPr lang="ru-RU" sz="2800" b="1" i="1" dirty="0" smtClean="0">
                <a:solidFill>
                  <a:srgbClr val="0070C0"/>
                </a:solidFill>
              </a:rPr>
              <a:t>2</a:t>
            </a:r>
            <a:r>
              <a:rPr lang="en-US" sz="2800" b="1" i="1" dirty="0" smtClean="0">
                <a:solidFill>
                  <a:srgbClr val="0070C0"/>
                </a:solidFill>
              </a:rPr>
              <a:t>c</a:t>
            </a:r>
            <a:r>
              <a:rPr lang="ru-RU" sz="2800" b="1" i="1" dirty="0" smtClean="0">
                <a:solidFill>
                  <a:srgbClr val="0070C0"/>
                </a:solidFill>
              </a:rPr>
              <a:t>                                2</a:t>
            </a:r>
            <a:r>
              <a:rPr lang="en-US" sz="2800" b="1" i="1" dirty="0" smtClean="0">
                <a:solidFill>
                  <a:srgbClr val="0070C0"/>
                </a:solidFill>
              </a:rPr>
              <a:t>n</a:t>
            </a:r>
            <a:r>
              <a:rPr lang="ru-RU" sz="2800" b="1" i="1" dirty="0" smtClean="0">
                <a:solidFill>
                  <a:srgbClr val="0070C0"/>
                </a:solidFill>
              </a:rPr>
              <a:t>2</a:t>
            </a:r>
            <a:r>
              <a:rPr lang="en-US" sz="2800" b="1" i="1" dirty="0" smtClean="0">
                <a:solidFill>
                  <a:srgbClr val="0070C0"/>
                </a:solidFill>
              </a:rPr>
              <a:t>c</a:t>
            </a:r>
            <a:endParaRPr lang="ru-RU" sz="2800" b="1" i="1" dirty="0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/>
            <a:endParaRPr lang="ru-RU" dirty="0" smtClean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555776" y="3933056"/>
            <a:ext cx="1080119" cy="379781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580112" y="3921075"/>
            <a:ext cx="1254076" cy="379781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5" name="Picture 3" descr="D:\БИО\смайл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4188" y="393457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Посмотрите видеофрагмент   и ответьте на вопросы: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i="1" dirty="0" smtClean="0">
                <a:solidFill>
                  <a:srgbClr val="002060"/>
                </a:solidFill>
              </a:rPr>
              <a:t>Какие фазы митоза вам известны?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rgbClr val="002060"/>
                </a:solidFill>
              </a:rPr>
              <a:t>Как изменяется набор хромосом </a:t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>и хроматид в каждой фазе?</a:t>
            </a:r>
          </a:p>
          <a:p>
            <a:pPr>
              <a:buFontTx/>
              <a:buNone/>
            </a:pPr>
            <a:r>
              <a:rPr lang="ru-RU" i="1" dirty="0" smtClean="0">
                <a:solidFill>
                  <a:srgbClr val="002060"/>
                </a:solidFill>
              </a:rPr>
              <a:t>- Каково биологическое значение   митоза?</a:t>
            </a:r>
          </a:p>
          <a:p>
            <a:endParaRPr lang="ru-RU" dirty="0" smtClean="0"/>
          </a:p>
        </p:txBody>
      </p:sp>
      <p:pic>
        <p:nvPicPr>
          <p:cNvPr id="5124" name="Picture 2" descr="D:\БИО\смайл 3.jpg"/>
          <p:cNvPicPr>
            <a:picLocks noChangeAspect="1" noChangeArrowheads="1"/>
          </p:cNvPicPr>
          <p:nvPr/>
        </p:nvPicPr>
        <p:blipFill>
          <a:blip r:embed="rId2"/>
          <a:srcRect l="18500" t="12138" r="15125" b="14844"/>
          <a:stretch>
            <a:fillRect/>
          </a:stretch>
        </p:blipFill>
        <p:spPr bwMode="auto">
          <a:xfrm>
            <a:off x="5857875" y="3857625"/>
            <a:ext cx="3044825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Митоз - деление клетки _ самое простое объяснение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-152400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АМИТОЗ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Предлагаю прочитать текст статьи  «Амитоз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»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 ответить на вопросы:</a:t>
            </a:r>
          </a:p>
          <a:p>
            <a:pPr>
              <a:buFontTx/>
              <a:buChar char="-"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Что стало  известно из этой статьи?</a:t>
            </a:r>
          </a:p>
          <a:p>
            <a:pPr>
              <a:buFontTx/>
              <a:buChar char="-"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Какой материал  оказался для вас новым?</a:t>
            </a:r>
          </a:p>
          <a:p>
            <a:pPr>
              <a:buFontTx/>
              <a:buNone/>
              <a:defRPr/>
            </a:pPr>
            <a:endParaRPr lang="ru-RU" dirty="0"/>
          </a:p>
        </p:txBody>
      </p:sp>
      <p:pic>
        <p:nvPicPr>
          <p:cNvPr id="7172" name="Picture 2" descr="D:\БИО\амитоз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4714875"/>
            <a:ext cx="48768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БИО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785813"/>
            <a:ext cx="7143750" cy="535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ЗАКРЕПЛЕНИЕ</a:t>
            </a:r>
            <a:r>
              <a:rPr lang="ru-RU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i="1" dirty="0"/>
              <a:t>Работа в группах: на цветных </a:t>
            </a:r>
          </a:p>
          <a:p>
            <a:pPr>
              <a:buFontTx/>
              <a:buNone/>
            </a:pPr>
            <a:r>
              <a:rPr lang="ru-RU" i="1" dirty="0"/>
              <a:t>   листах бумаги  по заданному плану описать фазу </a:t>
            </a:r>
            <a:r>
              <a:rPr lang="ru-RU" i="1" dirty="0" smtClean="0"/>
              <a:t>митоза.</a:t>
            </a:r>
            <a:endParaRPr lang="ru-RU" i="1" dirty="0"/>
          </a:p>
          <a:p>
            <a:pPr>
              <a:buFontTx/>
              <a:buChar char="-"/>
            </a:pPr>
            <a:r>
              <a:rPr lang="ru-RU" i="1" dirty="0" smtClean="0"/>
              <a:t>Афиширование </a:t>
            </a:r>
            <a:r>
              <a:rPr lang="ru-RU" i="1" dirty="0"/>
              <a:t>результатов работы, составление опорной схемы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в </a:t>
            </a:r>
            <a:r>
              <a:rPr lang="ru-RU" i="1" dirty="0"/>
              <a:t>тетрадях и на </a:t>
            </a:r>
            <a:r>
              <a:rPr lang="ru-RU" i="1" dirty="0" smtClean="0"/>
              <a:t>доске.</a:t>
            </a:r>
          </a:p>
          <a:p>
            <a:pPr>
              <a:buFontTx/>
              <a:buChar char="-"/>
            </a:pPr>
            <a:r>
              <a:rPr lang="ru-RU" i="1" dirty="0" smtClean="0"/>
              <a:t>Выполнение теста. </a:t>
            </a:r>
            <a:endParaRPr lang="ru-RU" i="1" dirty="0"/>
          </a:p>
          <a:p>
            <a:pPr>
              <a:buFontTx/>
              <a:buNone/>
            </a:pPr>
            <a:endParaRPr lang="ru-RU" i="1" dirty="0" smtClean="0"/>
          </a:p>
        </p:txBody>
      </p:sp>
      <p:pic>
        <p:nvPicPr>
          <p:cNvPr id="9220" name="Picture 2" descr="D:\БИО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0"/>
            <a:ext cx="2000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ДОМАШНЕЕ ЗАДАНИЕ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229600" cy="4525963"/>
          </a:xfrm>
        </p:spPr>
        <p:txBody>
          <a:bodyPr/>
          <a:lstStyle/>
          <a:p>
            <a:pPr indent="0">
              <a:buFontTx/>
              <a:buNone/>
            </a:pPr>
            <a:r>
              <a:rPr lang="ru-RU" i="1" dirty="0" smtClean="0"/>
              <a:t>§ 17, задание 4 </a:t>
            </a:r>
            <a:br>
              <a:rPr lang="ru-RU" i="1" dirty="0" smtClean="0"/>
            </a:br>
            <a:r>
              <a:rPr lang="ru-RU" i="1" dirty="0" smtClean="0"/>
              <a:t>из учебного пособия </a:t>
            </a:r>
            <a:br>
              <a:rPr lang="ru-RU" i="1" dirty="0" smtClean="0"/>
            </a:br>
            <a:r>
              <a:rPr lang="ru-RU" i="1" dirty="0" smtClean="0"/>
              <a:t>на с.95</a:t>
            </a:r>
            <a:r>
              <a:rPr lang="ru-RU" i="1" smtClean="0"/>
              <a:t>, </a:t>
            </a:r>
            <a:r>
              <a:rPr lang="ru-RU" i="1" smtClean="0"/>
              <a:t/>
            </a:r>
            <a:br>
              <a:rPr lang="ru-RU" i="1" smtClean="0"/>
            </a:br>
            <a:r>
              <a:rPr lang="ru-RU" i="1" smtClean="0"/>
              <a:t>задание </a:t>
            </a:r>
            <a:r>
              <a:rPr lang="ru-RU" i="1" dirty="0" smtClean="0"/>
              <a:t>6</a:t>
            </a:r>
            <a:r>
              <a:rPr lang="ru-RU" i="1" baseline="30000" dirty="0" smtClean="0"/>
              <a:t>*.</a:t>
            </a:r>
          </a:p>
          <a:p>
            <a:pPr algn="ctr">
              <a:buFontTx/>
              <a:buNone/>
            </a:pPr>
            <a:endParaRPr lang="ru-RU" i="1" baseline="30000" dirty="0" smtClean="0"/>
          </a:p>
          <a:p>
            <a:pPr algn="ctr">
              <a:buFontTx/>
              <a:buNone/>
            </a:pPr>
            <a:endParaRPr lang="ru-RU" i="1" dirty="0" smtClean="0"/>
          </a:p>
          <a:p>
            <a:pPr>
              <a:buFontTx/>
              <a:buNone/>
            </a:pPr>
            <a:endParaRPr lang="ru-RU" dirty="0" smtClean="0"/>
          </a:p>
        </p:txBody>
      </p:sp>
      <p:pic>
        <p:nvPicPr>
          <p:cNvPr id="10244" name="Picture 2" descr="D:\БИО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104" y="1700808"/>
            <a:ext cx="2962275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</TotalTime>
  <Words>99</Words>
  <Application>Microsoft Office PowerPoint</Application>
  <PresentationFormat>Экран (4:3)</PresentationFormat>
  <Paragraphs>33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Презентация PowerPoint</vt:lpstr>
      <vt:lpstr>РАБОТА С ТЕРМИНАМИ</vt:lpstr>
      <vt:lpstr>Митоз – это…</vt:lpstr>
      <vt:lpstr>Посмотрите видеофрагмент   и ответьте на вопросы:</vt:lpstr>
      <vt:lpstr>Презентация PowerPoint</vt:lpstr>
      <vt:lpstr>АМИТОЗ</vt:lpstr>
      <vt:lpstr>Презентация PowerPoint</vt:lpstr>
      <vt:lpstr>ЗАКРЕПЛЕНИЕ </vt:lpstr>
      <vt:lpstr>ДОМАШНЕЕ ЗАДАНИЕ</vt:lpstr>
      <vt:lpstr>Презентация PowerPoint</vt:lpstr>
    </vt:vector>
  </TitlesOfParts>
  <Company>OSE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</dc:creator>
  <cp:lastModifiedBy>DNA7 X86</cp:lastModifiedBy>
  <cp:revision>92</cp:revision>
  <dcterms:created xsi:type="dcterms:W3CDTF">2006-04-16T18:40:12Z</dcterms:created>
  <dcterms:modified xsi:type="dcterms:W3CDTF">2023-07-19T08:58:33Z</dcterms:modified>
</cp:coreProperties>
</file>