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9" r:id="rId3"/>
    <p:sldMasterId id="2147483737" r:id="rId4"/>
    <p:sldMasterId id="2147483750" r:id="rId5"/>
  </p:sldMasterIdLst>
  <p:notesMasterIdLst>
    <p:notesMasterId r:id="rId34"/>
  </p:notesMasterIdLst>
  <p:sldIdLst>
    <p:sldId id="306" r:id="rId6"/>
    <p:sldId id="273" r:id="rId7"/>
    <p:sldId id="271" r:id="rId8"/>
    <p:sldId id="290" r:id="rId9"/>
    <p:sldId id="276" r:id="rId10"/>
    <p:sldId id="272" r:id="rId11"/>
    <p:sldId id="280" r:id="rId12"/>
    <p:sldId id="256" r:id="rId13"/>
    <p:sldId id="282" r:id="rId14"/>
    <p:sldId id="303" r:id="rId15"/>
    <p:sldId id="304" r:id="rId16"/>
    <p:sldId id="305" r:id="rId17"/>
    <p:sldId id="283" r:id="rId18"/>
    <p:sldId id="284" r:id="rId19"/>
    <p:sldId id="285" r:id="rId20"/>
    <p:sldId id="309" r:id="rId21"/>
    <p:sldId id="293" r:id="rId22"/>
    <p:sldId id="295" r:id="rId23"/>
    <p:sldId id="302" r:id="rId24"/>
    <p:sldId id="287" r:id="rId25"/>
    <p:sldId id="310" r:id="rId26"/>
    <p:sldId id="311" r:id="rId27"/>
    <p:sldId id="312" r:id="rId28"/>
    <p:sldId id="313" r:id="rId29"/>
    <p:sldId id="314" r:id="rId30"/>
    <p:sldId id="299" r:id="rId31"/>
    <p:sldId id="300" r:id="rId32"/>
    <p:sldId id="26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33F86-953B-4609-8A9B-A45CB6CF005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BB1BD-0861-4F6A-A2A4-26AEB3BF9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BB1BD-0861-4F6A-A2A4-26AEB3BF98C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6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0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1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3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372EAB-5E3E-4418-B460-625858398CF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1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9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4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64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8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72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52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6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22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57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</a:t>
            </a:r>
            <a:r>
              <a:rPr lang="en-US" dirty="0" err="1" smtClean="0"/>
              <a:t>i</a:t>
            </a:r>
            <a:r>
              <a:rPr lang="ru-RU" dirty="0" err="1" smtClean="0"/>
              <a:t>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69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39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34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372EAB-5E3E-4418-B460-625858398CF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88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3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8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21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25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2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89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45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4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3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</a:t>
            </a:r>
            <a:r>
              <a:rPr lang="en-US" dirty="0" err="1" smtClean="0"/>
              <a:t>i</a:t>
            </a:r>
            <a:r>
              <a:rPr lang="ru-RU" dirty="0" err="1" smtClean="0"/>
              <a:t>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26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97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04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372EAB-5E3E-4418-B460-625858398CF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94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C9383-3767-4E43-B40A-E642F90925A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42A8-BCC3-4656-86CB-AF375BA06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11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D8F38-F8D0-4A97-9C30-F3F4ED093E1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9FB00-24BB-4F82-BE0A-6AC3A869B5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3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F05F-83FF-43FB-87C3-8DF84B9E0E7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7759-3AEF-4DDB-97D9-A1A2113C40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42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4E251-579E-4018-9288-E589993E44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C598-D721-4C26-9A1A-AE7A9A13A1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05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63E7-82CA-450F-9C27-6DE58FF7362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7B8BC-5C00-42FA-AD47-B040404370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32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2105-EABE-440B-BFE9-47E8F5C5FAE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EA85-A94F-429A-8119-C8823D62D3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51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A0E4-556B-4585-8D0B-A94A27EAD57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306E3-4AF6-45D7-9E33-2BE5F31F74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26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DE92C-C516-4352-BBB6-740C032423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59F5C-9A5D-4B5E-8A02-0FAF599050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55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B60B-EC98-48C4-9AA8-496F1884235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ED52-8B2F-4D16-BBF3-8979F7A22A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13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1D91A-83C9-47D5-8522-708A994DEB8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8F4D5-DFA9-4983-A1CD-9F2625686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86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A9D5-911F-4E99-AFF3-E2397A25B62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0474A-0CDE-4B15-8A76-3563355ED0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12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92C88-4D5D-4601-BF01-C7BD38DFC83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D480F-4C01-4EDC-85A6-728F0C56B7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65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3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16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22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9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13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15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8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83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01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</a:t>
            </a:r>
            <a:r>
              <a:rPr lang="en-US" dirty="0" err="1" smtClean="0"/>
              <a:t>i</a:t>
            </a:r>
            <a:r>
              <a:rPr lang="ru-RU" dirty="0" err="1" smtClean="0"/>
              <a:t>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70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457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8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30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372EAB-5E3E-4418-B460-625858398CF2}" type="slidenum">
              <a:rPr lang="ru-RU" altLang="ru-RU">
                <a:solidFill>
                  <a:srgbClr val="073E87"/>
                </a:solidFill>
              </a:rPr>
              <a:pPr/>
              <a:t>‹#›</a:t>
            </a:fld>
            <a:endParaRPr lang="ru-RU" alt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4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5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</a:t>
            </a:r>
            <a:r>
              <a:rPr lang="en-US" dirty="0" err="1" smtClean="0"/>
              <a:t>i</a:t>
            </a:r>
            <a:r>
              <a:rPr lang="ru-RU" dirty="0" err="1" smtClean="0"/>
              <a:t>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9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8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CEE00-6A95-49B0-A26F-A16A0F9F9F0B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DAE35C-4975-4D4D-9CCA-E6A9C5D4A57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95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" y="0"/>
            <a:ext cx="90729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home\Desktop\анимации\1577514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4" y="836712"/>
            <a:ext cx="22322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ндрей\Local Settings\Temporary Internet Files\Content.IE5\RKAP94A1\questions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1"/>
            <a:ext cx="2582552" cy="3672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952835"/>
            <a:ext cx="9063272" cy="4644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32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 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</a:t>
            </a:r>
            <a:r>
              <a:rPr lang="en-US" sz="3200" b="1" i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i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нтакс</a:t>
            </a:r>
            <a:r>
              <a:rPr lang="en-US" sz="3200" b="1" i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i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 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– гэта 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раздзел</a:t>
            </a:r>
          </a:p>
          <a:p>
            <a:pPr marL="0" indent="0">
              <a:buNone/>
            </a:pP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be-BY" sz="32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мовазнаўства, 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як</a:t>
            </a:r>
            <a:r>
              <a:rPr lang="en-US" sz="3200" b="1" i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i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be-BY" sz="32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вывучае ўмовы </a:t>
            </a:r>
            <a:endParaRPr lang="be-BY" sz="3200" b="1" i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be-BY" sz="32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пастаноўк</a:t>
            </a:r>
            <a:r>
              <a:rPr lang="en-US" sz="3200" b="1" i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i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be-BY" sz="32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знакаў 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прыпынку. </a:t>
            </a:r>
            <a:r>
              <a:rPr lang="be-BY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be-BY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1</a:t>
            </a:r>
            <a:endParaRPr lang="ru-RU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be-BY" sz="3200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 </a:t>
            </a:r>
            <a:r>
              <a:rPr lang="be-BY" sz="32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Аднак, але, </a:t>
            </a:r>
            <a:r>
              <a:rPr lang="be-BY" sz="3200" b="1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затое - </a:t>
            </a:r>
            <a:r>
              <a:rPr lang="be-BY" sz="32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гэта супраціўныя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be-BY" sz="32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злучнікі.  </a:t>
            </a:r>
            <a:r>
              <a:rPr lang="be-BY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3</a:t>
            </a:r>
            <a:endParaRPr lang="ru-RU" sz="32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3. Складаны сказ, граматычныя часткі якога звязваюцца пры дапамозе </a:t>
            </a:r>
            <a:r>
              <a:rPr lang="be-BY" sz="3200" b="1" i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злучальных слоў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называецца</a:t>
            </a:r>
            <a:r>
              <a:rPr lang="be-BY" sz="3200" b="1" i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складаназлучаным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  </a:t>
            </a:r>
            <a:r>
              <a:rPr lang="be-BY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</a:t>
            </a:r>
          </a:p>
          <a:p>
            <a:pPr marL="0" lvl="0" indent="0">
              <a:buClr>
                <a:srgbClr val="31B6FD"/>
              </a:buClr>
              <a:buNone/>
            </a:pPr>
            <a:endParaRPr lang="ru-RU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8328"/>
            <a:ext cx="5760640" cy="1252728"/>
          </a:xfrm>
        </p:spPr>
        <p:txBody>
          <a:bodyPr>
            <a:prstTxWarp prst="textInflateTop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Правяраю</a:t>
            </a: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сябе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6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ндрей\Local Settings\Temporary Internet Files\Content.IE5\RKAP94A1\questions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0595"/>
            <a:ext cx="2222512" cy="31604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04864"/>
            <a:ext cx="9063272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32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 Коска не ставіцца ў дадзеным складаназлучаным сказе. </a:t>
            </a:r>
          </a:p>
          <a:p>
            <a:pPr marL="0" indent="0">
              <a:buNone/>
            </a:pPr>
            <a:r>
              <a:rPr lang="be-BY" sz="3200" b="1" i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Сёння на ўроку вучні будуць уважлівыя і </a:t>
            </a:r>
          </a:p>
          <a:p>
            <a:pPr marL="0" indent="0">
              <a:buNone/>
            </a:pPr>
            <a:r>
              <a:rPr lang="be-BY" sz="3200" b="1" i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настаўнік паставіць ім добрыя адзнакі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  <a:r>
              <a:rPr lang="be-BY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3</a:t>
            </a:r>
          </a:p>
          <a:p>
            <a:pPr marL="0" indent="0">
              <a:buNone/>
            </a:pPr>
            <a:r>
              <a:rPr lang="be-BY" sz="32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5</a:t>
            </a: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 Сродкамі сінтаксічнай сувязі паміж часткамі складаназалежных сказаў з’яўляюцца інтанацыя і злучальныя словы. </a:t>
            </a:r>
            <a:r>
              <a:rPr lang="be-BY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</a:t>
            </a: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8328"/>
            <a:ext cx="5760640" cy="1252728"/>
          </a:xfrm>
        </p:spPr>
        <p:txBody>
          <a:bodyPr>
            <a:prstTxWarp prst="textInflateTop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Правяраю</a:t>
            </a: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сябе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0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3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6.  </a:t>
            </a:r>
            <a:r>
              <a:rPr lang="be-BY" sz="6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Я ведаю, што вы вялікія малайцы! </a:t>
            </a:r>
          </a:p>
          <a:p>
            <a:pPr marL="0" indent="0" algn="r">
              <a:buNone/>
            </a:pPr>
            <a:r>
              <a:rPr lang="be-BY" sz="4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Гэта складаназалежны сказ </a:t>
            </a:r>
            <a:r>
              <a:rPr lang="be-BY" sz="4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be-BY" sz="4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be-BY" sz="4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з </a:t>
            </a:r>
            <a:r>
              <a:rPr lang="be-BY" sz="4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даданай азначальнай. </a:t>
            </a:r>
            <a:r>
              <a:rPr lang="be-BY" sz="4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1</a:t>
            </a:r>
            <a:endParaRPr lang="be-BY" sz="40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8328"/>
            <a:ext cx="5760640" cy="1252728"/>
          </a:xfrm>
        </p:spPr>
        <p:txBody>
          <a:bodyPr>
            <a:prstTxWarp prst="textInflateTop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Правяраю</a:t>
            </a: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4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сябе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9" name="Picture 5" descr="C:\Users\home\Desktop\анимации\win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864096"/>
          </a:xfrm>
        </p:spPr>
        <p:txBody>
          <a:bodyPr/>
          <a:lstStyle/>
          <a:p>
            <a:r>
              <a:rPr lang="be-BY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Medium"/>
              </a:rPr>
              <a:t>Пошукавае  чытанне  правіла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12566"/>
              </p:ext>
            </p:extLst>
          </p:nvPr>
        </p:nvGraphicFramePr>
        <p:xfrm>
          <a:off x="323527" y="2564905"/>
          <a:ext cx="8520601" cy="3933160"/>
        </p:xfrm>
        <a:graphic>
          <a:graphicData uri="http://schemas.openxmlformats.org/drawingml/2006/table">
            <a:tbl>
              <a:tblPr firstRow="1" firstCol="1" bandRow="1"/>
              <a:tblGrid>
                <a:gridCol w="2839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9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0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5212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Тып</a:t>
                      </a:r>
                      <a:r>
                        <a:rPr lang="ru-RU" sz="3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частак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e-BY" sz="24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Можна</a:t>
                      </a:r>
                      <a:r>
                        <a:rPr lang="be-BY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e-BY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ўставіць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БСС </a:t>
                      </a:r>
                      <a:r>
                        <a:rPr lang="be-BY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перабудоў-ваецца </a:t>
                      </a:r>
                      <a:r>
                        <a:rPr lang="be-BY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ў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954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аднатыпныя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  ], </a:t>
                      </a:r>
                      <a:r>
                        <a:rPr lang="be-BY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ды </a:t>
                      </a:r>
                      <a:r>
                        <a:rPr lang="be-BY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 ]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148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падпарадкавальны злучнік, злучальнае слова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27984" y="188640"/>
            <a:ext cx="3392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b="1" dirty="0">
                <a:solidFill>
                  <a:srgbClr val="FF0000"/>
                </a:solidFill>
              </a:rPr>
              <a:t>“Зарадка тэлефона”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ome\Desktop\УРОК\МОЙ УРОК\рис тэлефоны\29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3" y="139191"/>
            <a:ext cx="1224136" cy="8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34739"/>
              </p:ext>
            </p:extLst>
          </p:nvPr>
        </p:nvGraphicFramePr>
        <p:xfrm>
          <a:off x="1303020" y="2060848"/>
          <a:ext cx="6797373" cy="432048"/>
        </p:xfrm>
        <a:graphic>
          <a:graphicData uri="http://schemas.openxmlformats.org/drawingml/2006/table">
            <a:tbl>
              <a:tblPr firstRow="1" firstCol="1" bandRow="1"/>
              <a:tblGrid>
                <a:gridCol w="2265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0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51269" y="1484784"/>
            <a:ext cx="4641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Сродкі сувязі частак БСС</a:t>
            </a:r>
            <a:endParaRPr lang="be-BY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96226"/>
              </p:ext>
            </p:extLst>
          </p:nvPr>
        </p:nvGraphicFramePr>
        <p:xfrm>
          <a:off x="0" y="1919600"/>
          <a:ext cx="9252520" cy="50181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14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8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4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Тып</a:t>
                      </a:r>
                      <a:r>
                        <a:rPr lang="be-BY" sz="40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e-BY" sz="4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частак</a:t>
                      </a:r>
                      <a:endParaRPr lang="ru-RU" sz="40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800" b="1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800" b="1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3200" b="1" dirty="0" smtClean="0">
                          <a:ln>
                            <a:solidFill>
                              <a:srgbClr val="FF0000"/>
                            </a:solidFill>
                          </a:ln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Можна ўставіць</a:t>
                      </a:r>
                      <a:endParaRPr lang="ru-RU" sz="3200" b="1" dirty="0" smtClean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800" b="1" dirty="0" smtClean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 smtClean="0">
                          <a:ln>
                            <a:solidFill>
                              <a:srgbClr val="FF0000"/>
                            </a:solidFill>
                          </a:ln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БСС</a:t>
                      </a:r>
                      <a:r>
                        <a:rPr lang="be-BY" sz="3200" b="1" baseline="0" dirty="0" smtClean="0">
                          <a:ln>
                            <a:solidFill>
                              <a:srgbClr val="FF0000"/>
                            </a:solidFill>
                          </a:ln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</a:t>
                      </a:r>
                      <a:r>
                        <a:rPr lang="be-BY" sz="3200" b="1" dirty="0" smtClean="0">
                          <a:ln>
                            <a:solidFill>
                              <a:srgbClr val="FF0000"/>
                            </a:solidFill>
                          </a:ln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ерабу-доўваецца ў </a:t>
                      </a:r>
                      <a:endParaRPr lang="ru-RU" sz="3200" b="1" dirty="0" smtClean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2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аднатыпныя</a:t>
                      </a:r>
                      <a:endParaRPr lang="ru-RU" sz="2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злучальны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злучн</a:t>
                      </a:r>
                      <a:r>
                        <a:rPr lang="be-BY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  ], ды [ ]</a:t>
                      </a:r>
                      <a:endParaRPr lang="ru-RU" sz="28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be-BY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складаназлучаны сказ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055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разнатыпныя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падпарадкавальны злучнік,злу-чальнае слова</a:t>
                      </a:r>
                      <a:endParaRPr lang="ru-RU" sz="2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складаназалежны сказ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be-BY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Сродкі сувязі частак </a:t>
            </a:r>
            <a:r>
              <a:rPr lang="be-BY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БСС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390677"/>
              </p:ext>
            </p:extLst>
          </p:nvPr>
        </p:nvGraphicFramePr>
        <p:xfrm>
          <a:off x="107506" y="764704"/>
          <a:ext cx="8928990" cy="975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76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e-BY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e-BY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!!!</a:t>
                      </a:r>
                      <a:r>
                        <a:rPr kumimoji="0" lang="be-BY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be-BY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інтанацыя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e-BY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парадак размя-шчэння частак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e-BY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формы выказнікаў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0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2244005"/>
            <a:ext cx="8229600" cy="37052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be-BY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e-BY" sz="6000" b="1" dirty="0">
                <a:ln w="1905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“Шукаем аператара</a:t>
            </a:r>
            <a:br>
              <a:rPr lang="be-BY" sz="6000" b="1" dirty="0">
                <a:ln w="1905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6000" b="1" dirty="0">
                <a:ln w="1905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сотавай сувязі” </a:t>
            </a:r>
            <a:endParaRPr lang="ru-RU" sz="6000" b="1" dirty="0">
              <a:ln w="1905"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 descr="C:\Users\home\Desktop\20387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678"/>
            <a:ext cx="3168352" cy="1595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7230" y="4869160"/>
            <a:ext cx="48093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err="1" smtClean="0">
                <a:solidFill>
                  <a:srgbClr val="002060"/>
                </a:solidFill>
                <a:latin typeface="Monotype Corsiva" pitchFamily="66" charset="0"/>
              </a:rPr>
              <a:t>Адказ</a:t>
            </a:r>
            <a:r>
              <a:rPr lang="ru-RU" sz="8000" dirty="0">
                <a:solidFill>
                  <a:srgbClr val="002060"/>
                </a:solidFill>
                <a:latin typeface="Monotype Corsiva" pitchFamily="66" charset="0"/>
              </a:rPr>
              <a:t>:</a:t>
            </a:r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8800" b="1" dirty="0" err="1" smtClean="0">
                <a:solidFill>
                  <a:srgbClr val="FF0000"/>
                </a:solidFill>
                <a:latin typeface="Monotype Corsiva" pitchFamily="66" charset="0"/>
              </a:rPr>
              <a:t>б,в,д</a:t>
            </a:r>
            <a:endParaRPr lang="ru-RU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233989"/>
              </p:ext>
            </p:extLst>
          </p:nvPr>
        </p:nvGraphicFramePr>
        <p:xfrm>
          <a:off x="0" y="1919600"/>
          <a:ext cx="9252520" cy="50181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14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8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4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Тып</a:t>
                      </a:r>
                      <a:r>
                        <a:rPr lang="be-BY" sz="40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e-BY" sz="4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частак</a:t>
                      </a:r>
                      <a:endParaRPr lang="ru-RU" sz="40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800" b="1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800" b="1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3200" b="1" dirty="0" smtClean="0">
                          <a:ln>
                            <a:solidFill>
                              <a:srgbClr val="FF0000"/>
                            </a:solidFill>
                          </a:ln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Можна ўставіць</a:t>
                      </a:r>
                      <a:endParaRPr lang="ru-RU" sz="3200" b="1" dirty="0" smtClean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800" b="1" dirty="0" smtClean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 smtClean="0">
                          <a:ln>
                            <a:solidFill>
                              <a:srgbClr val="FF0000"/>
                            </a:solidFill>
                          </a:ln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БСС</a:t>
                      </a:r>
                      <a:r>
                        <a:rPr lang="be-BY" sz="3200" b="1" baseline="0" dirty="0" smtClean="0">
                          <a:ln>
                            <a:solidFill>
                              <a:srgbClr val="FF0000"/>
                            </a:solidFill>
                          </a:ln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</a:t>
                      </a:r>
                      <a:r>
                        <a:rPr lang="be-BY" sz="3200" b="1" dirty="0" smtClean="0">
                          <a:ln>
                            <a:solidFill>
                              <a:srgbClr val="FF0000"/>
                            </a:solidFill>
                          </a:ln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ерабу-доўваецца ў </a:t>
                      </a:r>
                      <a:endParaRPr lang="ru-RU" sz="3200" b="1" dirty="0" smtClean="0">
                        <a:ln>
                          <a:solidFill>
                            <a:srgbClr val="FF000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2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аднатыпныя</a:t>
                      </a:r>
                      <a:endParaRPr lang="ru-RU" sz="2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злучальны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злучн</a:t>
                      </a:r>
                      <a:r>
                        <a:rPr lang="be-BY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[  ], ды [ ]</a:t>
                      </a:r>
                      <a:endParaRPr lang="ru-RU" sz="28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be-BY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складаназлучаны сказ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055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разнатыпныя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падпарадкавальны злучнік,злу-чальнае слова</a:t>
                      </a:r>
                      <a:endParaRPr lang="ru-RU" sz="2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складаназалежны сказ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be-BY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Сродкі сувязі частак </a:t>
            </a:r>
            <a:r>
              <a:rPr lang="be-BY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БСС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96854"/>
              </p:ext>
            </p:extLst>
          </p:nvPr>
        </p:nvGraphicFramePr>
        <p:xfrm>
          <a:off x="107506" y="764704"/>
          <a:ext cx="8928990" cy="975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76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e-BY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e-BY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!!!</a:t>
                      </a:r>
                      <a:r>
                        <a:rPr kumimoji="0" lang="be-BY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be-BY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інтанацыя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e-BY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парадак размя-шчэння частак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e-BY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формы выказнікаў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9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016224"/>
          </a:xfrm>
        </p:spPr>
        <p:txBody>
          <a:bodyPr/>
          <a:lstStyle/>
          <a:p>
            <a:pPr algn="l"/>
            <a:r>
              <a:rPr lang="be-BY" sz="6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Фізкультхвілінка </a:t>
            </a:r>
            <a:r>
              <a:rPr lang="be-BY" sz="6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/>
            </a:r>
            <a:br>
              <a:rPr lang="be-BY" sz="6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</a:br>
            <a:r>
              <a:rPr lang="be-BY" sz="6600" b="1" dirty="0" smtClean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be-BY" sz="66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“Антывірус</a:t>
            </a:r>
            <a:r>
              <a:rPr lang="be-BY" sz="6000" b="1" dirty="0">
                <a:ln w="190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” </a:t>
            </a:r>
            <a:endParaRPr lang="ru-RU" sz="6000" b="1" dirty="0">
              <a:ln w="1905">
                <a:solidFill>
                  <a:srgbClr val="FF000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home\Desktop\luchshiy-besplatnyi-antivirus-e15009098063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11187" cy="320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3269526-f974bfcbc36bfcb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34" y="3573016"/>
            <a:ext cx="146296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34678"/>
            <a:ext cx="8424936" cy="1714202"/>
          </a:xfrm>
        </p:spPr>
        <p:txBody>
          <a:bodyPr/>
          <a:lstStyle/>
          <a:p>
            <a:pPr algn="r"/>
            <a:r>
              <a:rPr lang="be-BY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“Трох’ядзерны </a:t>
            </a:r>
            <a:r>
              <a:rPr lang="be-BY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    працэсар </a:t>
            </a:r>
            <a:r>
              <a:rPr lang="be-BY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“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3140968"/>
            <a:ext cx="8291264" cy="3384376"/>
          </a:xfrm>
        </p:spPr>
        <p:txBody>
          <a:bodyPr/>
          <a:lstStyle/>
          <a:p>
            <a:pPr marL="0" indent="0" algn="ctr">
              <a:buNone/>
            </a:pPr>
            <a:r>
              <a:rPr lang="be-BY" sz="6600" dirty="0" smtClean="0">
                <a:solidFill>
                  <a:srgbClr val="002060"/>
                </a:solidFill>
                <a:latin typeface="Monotype Corsiva" pitchFamily="66" charset="0"/>
              </a:rPr>
              <a:t>Практыкаванне </a:t>
            </a:r>
            <a:r>
              <a:rPr lang="be-BY" sz="6600" dirty="0">
                <a:solidFill>
                  <a:srgbClr val="002060"/>
                </a:solidFill>
                <a:latin typeface="Monotype Corsiva" pitchFamily="66" charset="0"/>
              </a:rPr>
              <a:t>170</a:t>
            </a: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C:\Users\home\Desktop\331ede479022eb0101a99425d1f4def9_w2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15" y="4437112"/>
            <a:ext cx="2376264" cy="127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home\Desktop\_________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" y="4067218"/>
            <a:ext cx="2886412" cy="274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ome\Desktop\eZnXmI7Lv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58" y="2348880"/>
            <a:ext cx="6958042" cy="4641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269776"/>
            <a:ext cx="6660232" cy="1143000"/>
          </a:xfrm>
        </p:spPr>
        <p:txBody>
          <a:bodyPr/>
          <a:lstStyle/>
          <a:p>
            <a:pPr algn="r"/>
            <a:r>
              <a:rPr lang="be-BY" sz="6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Язэп </a:t>
            </a:r>
            <a:r>
              <a:rPr lang="be-BY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Драздовіч</a:t>
            </a:r>
            <a:r>
              <a:rPr lang="be-BY" dirty="0"/>
              <a:t/>
            </a:r>
            <a:br>
              <a:rPr lang="be-BY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059832" y="980728"/>
            <a:ext cx="5976664" cy="4641379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err="1"/>
              <a:t>беларускі</a:t>
            </a:r>
            <a:r>
              <a:rPr lang="ru-RU" sz="3200" i="1" dirty="0"/>
              <a:t> </a:t>
            </a:r>
            <a:r>
              <a:rPr lang="ru-RU" sz="3200" i="1" dirty="0" smtClean="0"/>
              <a:t>мастак, </a:t>
            </a:r>
            <a:r>
              <a:rPr lang="ru-RU" sz="3200" i="1" dirty="0" err="1" smtClean="0"/>
              <a:t>графік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скульптар</a:t>
            </a:r>
            <a:r>
              <a:rPr lang="ru-RU" sz="3200" i="1" dirty="0" smtClean="0"/>
              <a:t>, этнограф</a:t>
            </a:r>
            <a:r>
              <a:rPr lang="ru-RU" sz="3200" i="1" dirty="0"/>
              <a:t>, </a:t>
            </a:r>
            <a:r>
              <a:rPr lang="ru-RU" sz="3200" i="1" dirty="0" err="1" smtClean="0"/>
              <a:t>фалькларыст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пісьменнік</a:t>
            </a:r>
            <a:endParaRPr lang="ru-RU" sz="3200" i="1" dirty="0"/>
          </a:p>
        </p:txBody>
      </p:sp>
      <p:pic>
        <p:nvPicPr>
          <p:cNvPr id="6147" name="Picture 3" descr="C:\Users\home\Desktop\drazd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" y="154680"/>
            <a:ext cx="2718161" cy="4045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ome\Desktop\2634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170">
            <a:off x="6070682" y="2225346"/>
            <a:ext cx="761268" cy="151508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328192"/>
          </a:xfrm>
          <a:ln>
            <a:noFill/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be-BY" sz="6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> </a:t>
            </a:r>
            <a:br>
              <a:rPr lang="be-BY" sz="6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</a:br>
            <a:r>
              <a:rPr lang="be-BY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“</a:t>
            </a:r>
            <a:r>
              <a:rPr lang="be-BY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Чорная скрынка”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home\Desktop\анимации\675678715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1080120" cy="10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me\Desktop\chjornij_jash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2204864"/>
            <a:ext cx="5904656" cy="4428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/>
          <a:lstStyle/>
          <a:p>
            <a:pPr algn="l"/>
            <a:r>
              <a:rPr lang="be-BY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Выніковы тэст</a:t>
            </a:r>
            <a:br>
              <a:rPr lang="be-BY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be-BY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e-BY" sz="6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6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QR</a:t>
            </a:r>
            <a:r>
              <a:rPr lang="ru-RU" sz="6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be-BY" sz="6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сканер</a:t>
            </a:r>
            <a:r>
              <a:rPr lang="be-BY" sz="6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 </a:t>
            </a:r>
            <a:endParaRPr lang="ru-RU" sz="6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home\Desktop\item_7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4146573" cy="34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ome\Desktop\cd6dc644f87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137921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57613"/>
              </p:ext>
            </p:extLst>
          </p:nvPr>
        </p:nvGraphicFramePr>
        <p:xfrm>
          <a:off x="251520" y="836712"/>
          <a:ext cx="8568952" cy="4767072"/>
        </p:xfrm>
        <a:graphic>
          <a:graphicData uri="http://schemas.openxmlformats.org/drawingml/2006/table">
            <a:tbl>
              <a:tblPr firstRow="1" firstCol="1" bandRow="1"/>
              <a:tblGrid>
                <a:gridCol w="7037299"/>
                <a:gridCol w="1531653"/>
              </a:tblGrid>
              <a:tr h="4303909">
                <a:tc>
                  <a:txBody>
                    <a:bodyPr/>
                    <a:lstStyle/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be-BY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Адзначце правільныя сцверджанні.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Часткі бяззлучнікавых  складаных сказаў аб’яднаны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а) інтанацыйна; 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б) без злучальных слоў; 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в) сэнсава;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г) формамі  выражэння дзейнікаў. 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Адказ</a:t>
                      </a:r>
                      <a:r>
                        <a:rPr lang="be-BY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______________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9" name="Рисунок 1" descr="Описание: http://qrcoder.ru/code/?1.+%E0%2C%E1%2C%E2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46283"/>
              </p:ext>
            </p:extLst>
          </p:nvPr>
        </p:nvGraphicFramePr>
        <p:xfrm>
          <a:off x="179513" y="260648"/>
          <a:ext cx="8964487" cy="6480720"/>
        </p:xfrm>
        <a:graphic>
          <a:graphicData uri="http://schemas.openxmlformats.org/drawingml/2006/table">
            <a:tbl>
              <a:tblPr firstRow="1" firstCol="1" bandRow="1"/>
              <a:tblGrid>
                <a:gridCol w="7476765"/>
                <a:gridCol w="1487722"/>
              </a:tblGrid>
              <a:tr h="6480720">
                <a:tc>
                  <a:txBody>
                    <a:bodyPr/>
                    <a:lstStyle/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Адзначце бяззлучнікавыя  складаныя сказы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Разнастайныя карысныя праграмы і функцыі,  якімі валодаюць сучасныя 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сотавыя тэлефоны, робяць гэта невялікую па памеры прыладу ўнікальнай. 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б) У тэлефоне сабрана шмат карыснага: будзільнік, секундамер, камера,</a:t>
                      </a:r>
                      <a:r>
                        <a:rPr lang="be-BY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калькулятар,  QR-сканер.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в) З тэлефонам бацькі менш хвалююцца за дзяцей: яны ў любы момант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могуць высветліць месцазнаходжанне сваіх выхаванцаў.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г) Безумоўна, сучаснае грамадства ўжо не ўяўляе свайго жыцця без тэлефонаў, усё ж трэба быць вельмі асцярожным пры іх выкарыстанні.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Адказ_</a:t>
                      </a:r>
                      <a:r>
                        <a:rPr lang="be-BY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__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___________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Рисунок 2" descr="Описание: http://qrcoder.ru/code/?2.+%E2%2C%E3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00808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61054"/>
              </p:ext>
            </p:extLst>
          </p:nvPr>
        </p:nvGraphicFramePr>
        <p:xfrm>
          <a:off x="467544" y="332656"/>
          <a:ext cx="8568952" cy="6152178"/>
        </p:xfrm>
        <a:graphic>
          <a:graphicData uri="http://schemas.openxmlformats.org/drawingml/2006/table">
            <a:tbl>
              <a:tblPr firstRow="1" firstCol="1" bandRow="1"/>
              <a:tblGrid>
                <a:gridCol w="7024320"/>
                <a:gridCol w="1544632"/>
              </a:tblGrid>
              <a:tr h="6152178">
                <a:tc>
                  <a:txBody>
                    <a:bodyPr/>
                    <a:lstStyle/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e-BY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Адзначце бяззлучнікавыя складаныя сказы з разнатыпнымі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часткамі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Грамадскасць хвалюецца: ад тэлефона сёння моцна залежыць вялікая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колькасць школьнікаў і дзяцей.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б) Усюды  можна ўбачыць інфармацыю пра негатыўны ўплыў смартфонаў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здароўе чалавека, многія ж  аспрэчваюць гэту інфармацыю.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в) Вялікую шкоду здароўю чалавека прыносіць радыяцыя: яе бесперапынна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выпраменьвае </a:t>
                      </a:r>
                      <a:r>
                        <a:rPr lang="be-BY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мабільны  </a:t>
                      </a:r>
                      <a:r>
                        <a:rPr lang="be-BY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тэлефон.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г) Цікава, што ў Паўночнай Карэі да нядаўняга часу за выкарыстанне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мабільнага тэлефона маглі пакараць смерцю.    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</a:t>
                      </a:r>
                      <a:r>
                        <a:rPr lang="be-BY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Адказ</a:t>
                      </a:r>
                      <a:r>
                        <a:rPr lang="be-BY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______________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Рисунок 3" descr="Описание: http://qrcoder.ru/code/?3.+%E0%2C%E2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33" y="1628800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9436"/>
              </p:ext>
            </p:extLst>
          </p:nvPr>
        </p:nvGraphicFramePr>
        <p:xfrm>
          <a:off x="467544" y="836712"/>
          <a:ext cx="8424936" cy="5199693"/>
        </p:xfrm>
        <a:graphic>
          <a:graphicData uri="http://schemas.openxmlformats.org/drawingml/2006/table">
            <a:tbl>
              <a:tblPr firstRow="1" firstCol="1" bandRow="1"/>
              <a:tblGrid>
                <a:gridCol w="7097933"/>
                <a:gridCol w="1327003"/>
              </a:tblGrid>
              <a:tr h="5199693">
                <a:tc>
                  <a:txBody>
                    <a:bodyPr/>
                    <a:lstStyle/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Адзначце правільнае  сцверджанне. 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Бяззлучнікавы складаны сказ з аднатыпнымі  часткамі  можна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перабудаваць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у складаназалежны сказ,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б) у складаназлучаны сказ,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в) у просты сказ, ускладнены аднароднымі членамі.    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be-BY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Адказ______________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Рисунок 4" descr="Описание: http://qrcoder.ru/code/?4.+%E1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32" y="980728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45689"/>
              </p:ext>
            </p:extLst>
          </p:nvPr>
        </p:nvGraphicFramePr>
        <p:xfrm>
          <a:off x="251520" y="476672"/>
          <a:ext cx="8712968" cy="5976664"/>
        </p:xfrm>
        <a:graphic>
          <a:graphicData uri="http://schemas.openxmlformats.org/drawingml/2006/table">
            <a:tbl>
              <a:tblPr firstRow="1" firstCol="1" bandRow="1"/>
              <a:tblGrid>
                <a:gridCol w="7142375"/>
                <a:gridCol w="1570593"/>
              </a:tblGrid>
              <a:tr h="5976664">
                <a:tc>
                  <a:txBody>
                    <a:bodyPr/>
                    <a:lstStyle/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Адзначце колькасць граматычных частак у бяззлучнікавым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складаным сказе. </a:t>
                      </a:r>
                      <a:endParaRPr lang="be-BY" sz="2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Гэта ж так зручна: захацеў пачуць чалавека – патэлефанаваў,  захацеў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падзяліцца </a:t>
                      </a:r>
                      <a:r>
                        <a:rPr lang="be-BY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навіной – </a:t>
                      </a:r>
                      <a:r>
                        <a:rPr lang="be-BY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адправіў паведамленне.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тры, б) чатыры, в) пяць.  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1125" indent="-11112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</a:t>
                      </a:r>
                      <a:r>
                        <a:rPr lang="be-BY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Адказ_____</a:t>
                      </a:r>
                      <a:r>
                        <a:rPr lang="be-BY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_________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1" name="Рисунок 5" descr="Описание: http://qrcoder.ru/code/?5.+%E2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00808"/>
            <a:ext cx="122413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20688"/>
            <a:ext cx="6048672" cy="755800"/>
          </a:xfrm>
        </p:spPr>
        <p:txBody>
          <a:bodyPr/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Ацаніце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якасць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сувязі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999" name="AutoShape 39"/>
          <p:cNvSpPr>
            <a:spLocks noChangeArrowheads="1"/>
          </p:cNvSpPr>
          <p:nvPr/>
        </p:nvSpPr>
        <p:spPr bwMode="gray">
          <a:xfrm>
            <a:off x="755576" y="5589240"/>
            <a:ext cx="8014830" cy="11377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be-BY" sz="3200" b="1" i="1" dirty="0">
                <a:solidFill>
                  <a:srgbClr val="000000"/>
                </a:solidFill>
              </a:rPr>
              <a:t>б</a:t>
            </a:r>
            <a:r>
              <a:rPr lang="be-BY" sz="3200" b="1" i="1" dirty="0" smtClean="0">
                <a:solidFill>
                  <a:srgbClr val="000000"/>
                </a:solidFill>
              </a:rPr>
              <a:t>ыло вельмі складана, </a:t>
            </a:r>
          </a:p>
          <a:p>
            <a:pPr algn="r"/>
            <a:r>
              <a:rPr lang="be-BY" sz="3200" b="1" i="1" dirty="0" smtClean="0">
                <a:solidFill>
                  <a:srgbClr val="000000"/>
                </a:solidFill>
              </a:rPr>
              <a:t>нічога не зразумеў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41000" name="AutoShape 40"/>
          <p:cNvSpPr>
            <a:spLocks noChangeArrowheads="1"/>
          </p:cNvSpPr>
          <p:nvPr/>
        </p:nvSpPr>
        <p:spPr bwMode="gray">
          <a:xfrm>
            <a:off x="827584" y="4538014"/>
            <a:ext cx="8143874" cy="907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be-BY" sz="3200" b="1" i="1" dirty="0">
                <a:solidFill>
                  <a:srgbClr val="000000"/>
                </a:solidFill>
              </a:rPr>
              <a:t>паспяхова выканаў</a:t>
            </a:r>
          </a:p>
          <a:p>
            <a:pPr algn="r"/>
            <a:r>
              <a:rPr lang="be-BY" sz="3200" b="1" i="1" dirty="0">
                <a:solidFill>
                  <a:srgbClr val="000000"/>
                </a:solidFill>
              </a:rPr>
              <a:t>выніковы тэст па тэме </a:t>
            </a:r>
            <a:r>
              <a:rPr lang="be-BY" sz="3200" b="1" i="1" dirty="0" smtClean="0">
                <a:solidFill>
                  <a:srgbClr val="000000"/>
                </a:solidFill>
              </a:rPr>
              <a:t>ўрока;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1001" name="AutoShape 41"/>
          <p:cNvSpPr>
            <a:spLocks noChangeArrowheads="1"/>
          </p:cNvSpPr>
          <p:nvPr/>
        </p:nvSpPr>
        <p:spPr bwMode="gray">
          <a:xfrm>
            <a:off x="755576" y="2708920"/>
            <a:ext cx="8208912" cy="15841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be-BY" sz="3200" b="1" i="1" dirty="0" smtClean="0">
                <a:solidFill>
                  <a:srgbClr val="000000"/>
                </a:solidFill>
              </a:rPr>
              <a:t>распазнаю ў тэкстах бяззлучнікавыя </a:t>
            </a:r>
          </a:p>
          <a:p>
            <a:r>
              <a:rPr lang="be-BY" sz="3200" b="1" i="1" dirty="0">
                <a:solidFill>
                  <a:srgbClr val="000000"/>
                </a:solidFill>
              </a:rPr>
              <a:t>с</a:t>
            </a:r>
            <a:r>
              <a:rPr lang="be-BY" sz="3200" b="1" i="1" dirty="0" smtClean="0">
                <a:solidFill>
                  <a:srgbClr val="000000"/>
                </a:solidFill>
              </a:rPr>
              <a:t>кладаныя сказы, вызначаю сродкі</a:t>
            </a:r>
          </a:p>
          <a:p>
            <a:r>
              <a:rPr lang="be-BY" sz="3200" b="1" i="1" dirty="0" smtClean="0">
                <a:solidFill>
                  <a:srgbClr val="000000"/>
                </a:solidFill>
              </a:rPr>
              <a:t> сувязі і тыпы частак</a:t>
            </a:r>
            <a:r>
              <a:rPr lang="be-BY" sz="2800" b="1" i="1" dirty="0" smtClean="0">
                <a:ea typeface="Calibri"/>
              </a:rPr>
              <a:t>;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41002" name="AutoShape 42"/>
          <p:cNvSpPr>
            <a:spLocks noChangeArrowheads="1"/>
          </p:cNvSpPr>
          <p:nvPr/>
        </p:nvSpPr>
        <p:spPr bwMode="gray">
          <a:xfrm>
            <a:off x="755576" y="1484784"/>
            <a:ext cx="7243148" cy="10874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be-BY" sz="3200" b="1" i="1" dirty="0" smtClean="0">
                <a:solidFill>
                  <a:srgbClr val="000000"/>
                </a:solidFill>
              </a:rPr>
              <a:t>атрымаў </a:t>
            </a:r>
            <a:r>
              <a:rPr lang="be-BY" sz="3200" b="1" i="1" dirty="0">
                <a:solidFill>
                  <a:srgbClr val="000000"/>
                </a:solidFill>
              </a:rPr>
              <a:t>агульнае ўяўленне пра </a:t>
            </a:r>
            <a:endParaRPr lang="be-BY" sz="3200" b="1" i="1" dirty="0" smtClean="0">
              <a:solidFill>
                <a:srgbClr val="000000"/>
              </a:solidFill>
            </a:endParaRPr>
          </a:p>
          <a:p>
            <a:r>
              <a:rPr lang="be-BY" sz="3200" b="1" i="1" dirty="0" smtClean="0">
                <a:solidFill>
                  <a:srgbClr val="000000"/>
                </a:solidFill>
              </a:rPr>
              <a:t>бяззлучнікавы </a:t>
            </a:r>
            <a:r>
              <a:rPr lang="be-BY" sz="3200" b="1" i="1" dirty="0">
                <a:solidFill>
                  <a:srgbClr val="000000"/>
                </a:solidFill>
              </a:rPr>
              <a:t>складаны сказ;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4340"/>
            <a:ext cx="6883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b="1" dirty="0" smtClean="0">
                <a:solidFill>
                  <a:srgbClr val="FF0000"/>
                </a:solidFill>
              </a:rPr>
              <a:t>Паведамленне ад </a:t>
            </a:r>
            <a:r>
              <a:rPr lang="be-BY" sz="2400" b="1" dirty="0">
                <a:solidFill>
                  <a:srgbClr val="FF0000"/>
                </a:solidFill>
              </a:rPr>
              <a:t>аператара сотавай </a:t>
            </a:r>
            <a:r>
              <a:rPr lang="be-BY" sz="2400" b="1" dirty="0" smtClean="0">
                <a:solidFill>
                  <a:srgbClr val="FF0000"/>
                </a:solidFill>
              </a:rPr>
              <a:t>сувязі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1" name="Picture 3" descr="C:\Users\home\Desktop\рис тэлефоны\29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1" y="136525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48"/>
          <p:cNvSpPr>
            <a:spLocks noChangeArrowheads="1"/>
          </p:cNvSpPr>
          <p:nvPr/>
        </p:nvSpPr>
        <p:spPr bwMode="gray">
          <a:xfrm>
            <a:off x="72924" y="3241731"/>
            <a:ext cx="610644" cy="82230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be-BY" sz="3200" b="1" dirty="0">
                <a:solidFill>
                  <a:prstClr val="black"/>
                </a:solidFill>
              </a:rPr>
              <a:t>2</a:t>
            </a:r>
            <a:endParaRPr lang="ru-RU" sz="3200" b="1" dirty="0">
              <a:solidFill>
                <a:prstClr val="black"/>
              </a:solidFill>
            </a:endParaRPr>
          </a:p>
        </p:txBody>
      </p: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72924" y="4538014"/>
            <a:ext cx="610644" cy="822313"/>
            <a:chOff x="2038" y="822"/>
            <a:chExt cx="1666" cy="2880"/>
          </a:xfrm>
        </p:grpSpPr>
        <p:sp>
          <p:nvSpPr>
            <p:cNvPr id="18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Oval 48"/>
            <p:cNvSpPr>
              <a:spLocks noChangeArrowheads="1"/>
            </p:cNvSpPr>
            <p:nvPr/>
          </p:nvSpPr>
          <p:spPr bwMode="gray">
            <a:xfrm>
              <a:off x="2038" y="822"/>
              <a:ext cx="1666" cy="288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be-BY" sz="3200" b="1" dirty="0">
                  <a:solidFill>
                    <a:prstClr val="black"/>
                  </a:solidFill>
                </a:rPr>
                <a:t>3</a:t>
              </a:r>
              <a:endParaRPr lang="ru-RU" sz="3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43"/>
          <p:cNvGrpSpPr>
            <a:grpSpLocks/>
          </p:cNvGrpSpPr>
          <p:nvPr/>
        </p:nvGrpSpPr>
        <p:grpSpPr bwMode="auto">
          <a:xfrm>
            <a:off x="107504" y="5861553"/>
            <a:ext cx="610644" cy="735799"/>
            <a:chOff x="2038" y="973"/>
            <a:chExt cx="1666" cy="2577"/>
          </a:xfrm>
        </p:grpSpPr>
        <p:sp>
          <p:nvSpPr>
            <p:cNvPr id="23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Oval 48"/>
            <p:cNvSpPr>
              <a:spLocks noChangeArrowheads="1"/>
            </p:cNvSpPr>
            <p:nvPr/>
          </p:nvSpPr>
          <p:spPr bwMode="gray">
            <a:xfrm>
              <a:off x="2038" y="973"/>
              <a:ext cx="1666" cy="257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be-BY" sz="2800" b="1" dirty="0">
                  <a:solidFill>
                    <a:prstClr val="black"/>
                  </a:solidFill>
                </a:rPr>
                <a:t>4</a:t>
              </a:r>
              <a:endParaRPr lang="ru-RU" sz="28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Oval 48"/>
          <p:cNvSpPr>
            <a:spLocks noChangeArrowheads="1"/>
          </p:cNvSpPr>
          <p:nvPr/>
        </p:nvSpPr>
        <p:spPr bwMode="gray">
          <a:xfrm>
            <a:off x="72924" y="1556792"/>
            <a:ext cx="610644" cy="82230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be-BY" sz="3200" b="1" dirty="0" smtClean="0">
                <a:solidFill>
                  <a:prstClr val="black"/>
                </a:solidFill>
              </a:rPr>
              <a:t>1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3668216" cy="4281339"/>
          </a:xfrm>
        </p:spPr>
        <p:txBody>
          <a:bodyPr/>
          <a:lstStyle/>
          <a:p>
            <a:pPr marL="0" indent="0">
              <a:buNone/>
            </a:pPr>
            <a:r>
              <a:rPr lang="be-BY" sz="4400" dirty="0">
                <a:latin typeface="Times New Roman"/>
                <a:ea typeface="Calibri"/>
                <a:cs typeface="Times New Roman"/>
              </a:rPr>
              <a:t>Дамашняе заданне адпраўлена </a:t>
            </a:r>
            <a:br>
              <a:rPr lang="be-BY" sz="4400" dirty="0">
                <a:latin typeface="Times New Roman"/>
                <a:ea typeface="Calibri"/>
                <a:cs typeface="Times New Roman"/>
              </a:rPr>
            </a:br>
            <a:r>
              <a:rPr lang="be-BY" sz="4400" dirty="0">
                <a:latin typeface="Times New Roman"/>
                <a:ea typeface="Calibri"/>
                <a:cs typeface="Times New Roman"/>
              </a:rPr>
              <a:t>ў групу </a:t>
            </a:r>
            <a:endParaRPr lang="be-BY" sz="4400" dirty="0" smtClean="0">
              <a:latin typeface="Times New Roman"/>
              <a:ea typeface="Calibri"/>
              <a:cs typeface="Times New Roman"/>
            </a:endParaRPr>
          </a:p>
          <a:p>
            <a:pPr marL="0" indent="0" algn="r">
              <a:buNone/>
            </a:pPr>
            <a:r>
              <a:rPr lang="be-BY" sz="4400" dirty="0" smtClean="0">
                <a:latin typeface="Times New Roman"/>
                <a:ea typeface="Calibri"/>
                <a:cs typeface="Times New Roman"/>
              </a:rPr>
              <a:t>(Вайбер)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home\Desktop\0a26407e3d724a005fad37cd035fa9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464496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Поспеха</a:t>
            </a:r>
            <a:r>
              <a:rPr lang="be-BY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ў вам у жыцці 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1" name="Picture 3" descr="C:\Users\home\Desktop\анимации\1577514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1602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1023"/>
          </a:xfrm>
        </p:spPr>
        <p:txBody>
          <a:bodyPr/>
          <a:lstStyle/>
          <a:p>
            <a:r>
              <a:rPr lang="ru-RU" sz="60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Арфаграф</a:t>
            </a:r>
            <a:r>
              <a:rPr lang="en-US" sz="6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i</a:t>
            </a:r>
            <a:r>
              <a:rPr lang="ru-RU" sz="60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чная</a:t>
            </a:r>
            <a:r>
              <a:rPr lang="ru-RU" sz="6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  </a:t>
            </a:r>
            <a:r>
              <a:rPr lang="ru-RU" sz="60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хв</a:t>
            </a:r>
            <a:r>
              <a:rPr lang="en-US" sz="6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i</a:t>
            </a:r>
            <a:r>
              <a:rPr lang="ru-RU" sz="6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л</a:t>
            </a:r>
            <a:r>
              <a:rPr lang="en-US" sz="6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i</a:t>
            </a:r>
            <a:r>
              <a:rPr lang="ru-RU" sz="60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нка</a:t>
            </a:r>
            <a:endParaRPr lang="ru-RU" sz="6000" b="1" dirty="0" smtClean="0">
              <a:solidFill>
                <a:srgbClr val="CC0000"/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3528"/>
            <a:ext cx="8892480" cy="547382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be-BY" sz="5600" b="1" dirty="0"/>
              <a:t>Прэс..а, </a:t>
            </a:r>
            <a:r>
              <a:rPr lang="be-BY" sz="5600" b="1" dirty="0" smtClean="0"/>
              <a:t> здароў</a:t>
            </a:r>
            <a:r>
              <a:rPr lang="be-BY" sz="5600" b="1" dirty="0"/>
              <a:t>...е, пераплё..чык, мен..шы,  пр..</a:t>
            </a:r>
            <a:r>
              <a:rPr lang="be-BY" sz="5600" b="1" dirty="0" smtClean="0"/>
              <a:t>зідыум, рас..казаў, </a:t>
            </a:r>
            <a:r>
              <a:rPr lang="be-BY" sz="5600" b="1" dirty="0"/>
              <a:t>гал..ё, </a:t>
            </a:r>
            <a:r>
              <a:rPr lang="be-BY" sz="5600" b="1" dirty="0" smtClean="0"/>
              <a:t>с..кунда </a:t>
            </a:r>
            <a:r>
              <a:rPr lang="be-BY" sz="5600" b="1" dirty="0"/>
              <a:t>, пад’ес..ці, суф..ікс, аўтогра.. , </a:t>
            </a:r>
            <a:r>
              <a:rPr lang="be-BY" sz="5600" b="1" dirty="0" smtClean="0"/>
              <a:t> п</a:t>
            </a:r>
            <a:r>
              <a:rPr lang="be-BY" sz="5600" b="1" dirty="0"/>
              <a:t>..ўнаметражны, </a:t>
            </a:r>
            <a:r>
              <a:rPr lang="be-BY" sz="5600" b="1" dirty="0" smtClean="0"/>
              <a:t>мадон</a:t>
            </a:r>
            <a:r>
              <a:rPr lang="be-BY" sz="5600" b="1" dirty="0"/>
              <a:t>..а. </a:t>
            </a:r>
            <a:endParaRPr lang="ru-RU" sz="5600" b="1" dirty="0"/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200" i="1" dirty="0" smtClean="0">
              <a:solidFill>
                <a:srgbClr val="190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568952" cy="993031"/>
          </a:xfrm>
        </p:spPr>
        <p:txBody>
          <a:bodyPr/>
          <a:lstStyle/>
          <a:p>
            <a:r>
              <a:rPr lang="ru-RU" sz="60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Арфаграф</a:t>
            </a:r>
            <a:r>
              <a:rPr lang="en-US" sz="6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i</a:t>
            </a:r>
            <a:r>
              <a:rPr lang="ru-RU" sz="60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чная</a:t>
            </a:r>
            <a:r>
              <a:rPr lang="ru-RU" sz="6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60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 </a:t>
            </a:r>
            <a:r>
              <a:rPr lang="ru-RU" sz="60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хв</a:t>
            </a:r>
            <a:r>
              <a:rPr lang="en-US" sz="6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i</a:t>
            </a:r>
            <a:r>
              <a:rPr lang="ru-RU" sz="6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л</a:t>
            </a:r>
            <a:r>
              <a:rPr lang="en-US" sz="6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i</a:t>
            </a:r>
            <a:r>
              <a:rPr lang="ru-RU" sz="60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нка</a:t>
            </a:r>
            <a:endParaRPr lang="ru-RU" sz="6000" b="1" spc="50" dirty="0" smtClean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712968" cy="547382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be-BY" sz="5700" b="1" dirty="0" smtClean="0"/>
              <a:t>Прэ</a:t>
            </a:r>
            <a:r>
              <a:rPr lang="be-BY" sz="5700" b="1" dirty="0" smtClean="0">
                <a:solidFill>
                  <a:srgbClr val="FF0000"/>
                </a:solidFill>
              </a:rPr>
              <a:t>с</a:t>
            </a:r>
            <a:r>
              <a:rPr lang="be-BY" sz="5700" b="1" dirty="0" smtClean="0"/>
              <a:t>а</a:t>
            </a:r>
            <a:r>
              <a:rPr lang="be-BY" sz="5700" b="1" dirty="0"/>
              <a:t>, </a:t>
            </a:r>
            <a:r>
              <a:rPr lang="be-BY" sz="5700" b="1" dirty="0" smtClean="0"/>
              <a:t>здаро</a:t>
            </a:r>
            <a:r>
              <a:rPr lang="be-BY" sz="5700" b="1" dirty="0" smtClean="0">
                <a:solidFill>
                  <a:srgbClr val="FF0000"/>
                </a:solidFill>
              </a:rPr>
              <a:t>ўе</a:t>
            </a:r>
            <a:r>
              <a:rPr lang="be-BY" sz="5700" b="1" dirty="0"/>
              <a:t>, </a:t>
            </a:r>
            <a:r>
              <a:rPr lang="be-BY" sz="5700" b="1" dirty="0" smtClean="0"/>
              <a:t>пераплё</a:t>
            </a:r>
            <a:r>
              <a:rPr lang="be-BY" sz="5700" b="1" dirty="0" smtClean="0">
                <a:solidFill>
                  <a:srgbClr val="FF0000"/>
                </a:solidFill>
              </a:rPr>
              <a:t>т</a:t>
            </a:r>
            <a:r>
              <a:rPr lang="be-BY" sz="5700" b="1" dirty="0" smtClean="0"/>
              <a:t>чык</a:t>
            </a:r>
            <a:r>
              <a:rPr lang="be-BY" sz="5700" b="1" dirty="0"/>
              <a:t>, </a:t>
            </a:r>
            <a:r>
              <a:rPr lang="be-BY" sz="5700" b="1" dirty="0" smtClean="0"/>
              <a:t>ме</a:t>
            </a:r>
            <a:r>
              <a:rPr lang="be-BY" sz="5700" b="1" dirty="0" smtClean="0">
                <a:solidFill>
                  <a:srgbClr val="FF0000"/>
                </a:solidFill>
              </a:rPr>
              <a:t>н</a:t>
            </a:r>
            <a:r>
              <a:rPr lang="be-BY" sz="5700" b="1" dirty="0" smtClean="0"/>
              <a:t>шы</a:t>
            </a:r>
            <a:r>
              <a:rPr lang="be-BY" sz="5700" b="1" dirty="0"/>
              <a:t>,  </a:t>
            </a:r>
            <a:r>
              <a:rPr lang="be-BY" sz="5700" b="1" dirty="0" smtClean="0"/>
              <a:t>пр</a:t>
            </a:r>
            <a:r>
              <a:rPr lang="be-BY" sz="5700" b="1" dirty="0" smtClean="0">
                <a:solidFill>
                  <a:srgbClr val="FF0000"/>
                </a:solidFill>
              </a:rPr>
              <a:t>э</a:t>
            </a:r>
            <a:r>
              <a:rPr lang="be-BY" sz="5700" b="1" dirty="0" smtClean="0"/>
              <a:t>зідыум,ра</a:t>
            </a:r>
            <a:r>
              <a:rPr lang="be-BY" sz="5700" b="1" dirty="0" smtClean="0">
                <a:solidFill>
                  <a:srgbClr val="FF0000"/>
                </a:solidFill>
              </a:rPr>
              <a:t>с</a:t>
            </a:r>
            <a:r>
              <a:rPr lang="be-BY" sz="5700" b="1" dirty="0" smtClean="0"/>
              <a:t>казаў, гал</a:t>
            </a:r>
            <a:r>
              <a:rPr lang="be-BY" sz="5700" b="1" dirty="0" smtClean="0">
                <a:solidFill>
                  <a:srgbClr val="FF0000"/>
                </a:solidFill>
              </a:rPr>
              <a:t>л</a:t>
            </a:r>
            <a:r>
              <a:rPr lang="be-BY" sz="5700" b="1" dirty="0" smtClean="0"/>
              <a:t>ё</a:t>
            </a:r>
            <a:r>
              <a:rPr lang="be-BY" sz="5700" b="1" dirty="0"/>
              <a:t>, </a:t>
            </a:r>
            <a:r>
              <a:rPr lang="be-BY" sz="5700" b="1" dirty="0" smtClean="0"/>
              <a:t>с</a:t>
            </a:r>
            <a:r>
              <a:rPr lang="be-BY" sz="5700" b="1" dirty="0" smtClean="0">
                <a:solidFill>
                  <a:srgbClr val="FF0000"/>
                </a:solidFill>
              </a:rPr>
              <a:t>е</a:t>
            </a:r>
            <a:r>
              <a:rPr lang="be-BY" sz="5700" b="1" dirty="0" smtClean="0"/>
              <a:t>кунда </a:t>
            </a:r>
            <a:r>
              <a:rPr lang="be-BY" sz="5700" b="1" dirty="0"/>
              <a:t>, </a:t>
            </a:r>
            <a:r>
              <a:rPr lang="be-BY" sz="5700" b="1" dirty="0" smtClean="0"/>
              <a:t>пад’е</a:t>
            </a:r>
            <a:r>
              <a:rPr lang="be-BY" sz="5700" b="1" dirty="0" smtClean="0">
                <a:solidFill>
                  <a:srgbClr val="FF0000"/>
                </a:solidFill>
              </a:rPr>
              <a:t>сц</a:t>
            </a:r>
            <a:r>
              <a:rPr lang="be-BY" sz="5700" b="1" dirty="0" smtClean="0"/>
              <a:t>і</a:t>
            </a:r>
            <a:r>
              <a:rPr lang="be-BY" sz="5700" b="1" dirty="0"/>
              <a:t>, </a:t>
            </a:r>
            <a:r>
              <a:rPr lang="be-BY" sz="5700" b="1" dirty="0" smtClean="0"/>
              <a:t>су</a:t>
            </a:r>
            <a:r>
              <a:rPr lang="be-BY" sz="5700" b="1" dirty="0" smtClean="0">
                <a:solidFill>
                  <a:srgbClr val="FF0000"/>
                </a:solidFill>
              </a:rPr>
              <a:t>ф</a:t>
            </a:r>
            <a:r>
              <a:rPr lang="be-BY" sz="5700" b="1" dirty="0" smtClean="0"/>
              <a:t>ікс</a:t>
            </a:r>
            <a:r>
              <a:rPr lang="be-BY" sz="5700" b="1" dirty="0"/>
              <a:t>, </a:t>
            </a:r>
            <a:r>
              <a:rPr lang="be-BY" sz="5700" b="1" dirty="0" smtClean="0"/>
              <a:t>аўтогра</a:t>
            </a:r>
            <a:r>
              <a:rPr lang="be-BY" sz="5700" b="1" dirty="0" smtClean="0">
                <a:solidFill>
                  <a:srgbClr val="FF0000"/>
                </a:solidFill>
              </a:rPr>
              <a:t>ф</a:t>
            </a:r>
            <a:r>
              <a:rPr lang="be-BY" sz="5700" b="1" dirty="0" smtClean="0"/>
              <a:t> </a:t>
            </a:r>
            <a:r>
              <a:rPr lang="be-BY" sz="5700" b="1" dirty="0"/>
              <a:t>, </a:t>
            </a:r>
            <a:r>
              <a:rPr lang="be-BY" sz="5700" b="1" dirty="0" smtClean="0"/>
              <a:t>п</a:t>
            </a:r>
            <a:r>
              <a:rPr lang="be-BY" sz="5700" b="1" dirty="0" smtClean="0">
                <a:solidFill>
                  <a:srgbClr val="FF0000"/>
                </a:solidFill>
              </a:rPr>
              <a:t>о</a:t>
            </a:r>
            <a:r>
              <a:rPr lang="be-BY" sz="5700" b="1" dirty="0" smtClean="0"/>
              <a:t>ўнаметражны, мадон</a:t>
            </a:r>
            <a:r>
              <a:rPr lang="be-BY" sz="5700" b="1" dirty="0" smtClean="0">
                <a:solidFill>
                  <a:srgbClr val="FF0000"/>
                </a:solidFill>
              </a:rPr>
              <a:t>н</a:t>
            </a:r>
            <a:r>
              <a:rPr lang="be-BY" sz="5700" b="1" dirty="0" smtClean="0"/>
              <a:t>а</a:t>
            </a:r>
            <a:r>
              <a:rPr lang="be-BY" sz="5700" b="1" dirty="0"/>
              <a:t>. </a:t>
            </a:r>
            <a:endParaRPr lang="ru-RU" sz="5700" b="1" dirty="0"/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200" i="1" dirty="0" smtClean="0">
              <a:solidFill>
                <a:srgbClr val="1905AB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79512" y="1052736"/>
            <a:ext cx="8784976" cy="50405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8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ТЭЛЕФОН</a:t>
            </a:r>
            <a:endParaRPr lang="ru-RU" sz="8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2146250"/>
          </a:xfrm>
        </p:spPr>
        <p:txBody>
          <a:bodyPr/>
          <a:lstStyle/>
          <a:p>
            <a:r>
              <a:rPr lang="be-BY" dirty="0" smtClean="0"/>
              <a:t>“</a:t>
            </a:r>
            <a:r>
              <a:rPr lang="be-BY" b="1" dirty="0" smtClean="0"/>
              <a:t>Мабільны тэлефон</a:t>
            </a:r>
            <a:r>
              <a:rPr lang="be-BY" dirty="0" smtClean="0"/>
              <a:t>-</a:t>
            </a:r>
            <a:br>
              <a:rPr lang="be-BY" dirty="0" smtClean="0"/>
            </a:br>
            <a:r>
              <a:rPr lang="be-BY" dirty="0" smtClean="0"/>
              <a:t>гэта  дабро </a:t>
            </a:r>
            <a:r>
              <a:rPr lang="be-BY" dirty="0"/>
              <a:t>ці </a:t>
            </a:r>
            <a:r>
              <a:rPr lang="be-BY" dirty="0" smtClean="0"/>
              <a:t>зло    </a:t>
            </a:r>
            <a:r>
              <a:rPr lang="be-BY" dirty="0"/>
              <a:t> </a:t>
            </a:r>
            <a:r>
              <a:rPr lang="be-BY" dirty="0" smtClean="0"/>
              <a:t>    ”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4400" dirty="0"/>
          </a:p>
        </p:txBody>
      </p:sp>
      <p:pic>
        <p:nvPicPr>
          <p:cNvPr id="1026" name="Picture 2" descr="C:\Users\home\Desktop\istockphoto-537446996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1" y="2420888"/>
            <a:ext cx="3639465" cy="3831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2016-wholesale-senior-cell-phone-1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79" y="2420888"/>
            <a:ext cx="3760092" cy="3760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анимации\ques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75608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Candara"/>
              </a:rPr>
              <a:t>§25, с.117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392488"/>
          </a:xfrm>
        </p:spPr>
        <p:txBody>
          <a:bodyPr/>
          <a:lstStyle/>
          <a:p>
            <a:pPr marL="0" indent="0" algn="r">
              <a:buNone/>
            </a:pPr>
            <a:r>
              <a:rPr lang="ru-RU" sz="6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яззлучн</a:t>
            </a:r>
            <a:r>
              <a:rPr lang="be-BY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кавы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складаны</a:t>
            </a:r>
            <a:r>
              <a:rPr lang="ru-RU" sz="6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сказ</a:t>
            </a:r>
            <a:endParaRPr lang="ru-RU" sz="6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4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102" y="1233040"/>
            <a:ext cx="8795320" cy="7558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Планую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канца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ўрока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999" name="AutoShape 39"/>
          <p:cNvSpPr>
            <a:spLocks noChangeArrowheads="1"/>
          </p:cNvSpPr>
          <p:nvPr/>
        </p:nvSpPr>
        <p:spPr bwMode="gray">
          <a:xfrm>
            <a:off x="598017" y="5798293"/>
            <a:ext cx="7670656" cy="9286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be-BY" sz="2800" b="1" i="1" dirty="0"/>
              <a:t>паспяхова </a:t>
            </a:r>
            <a:r>
              <a:rPr lang="be-BY" sz="2800" b="1" i="1" dirty="0" smtClean="0"/>
              <a:t>выканаю</a:t>
            </a:r>
          </a:p>
          <a:p>
            <a:pPr algn="r"/>
            <a:r>
              <a:rPr lang="be-BY" sz="2800" b="1" i="1" dirty="0" smtClean="0"/>
              <a:t>выніковы </a:t>
            </a:r>
            <a:r>
              <a:rPr lang="be-BY" sz="2800" b="1" i="1" dirty="0"/>
              <a:t>тэст па тэме ўрока</a:t>
            </a:r>
            <a:r>
              <a:rPr lang="be-BY" sz="2800" i="1" dirty="0"/>
              <a:t>. </a:t>
            </a:r>
            <a:endParaRPr lang="ru-RU" sz="2800" dirty="0"/>
          </a:p>
        </p:txBody>
      </p:sp>
      <p:sp>
        <p:nvSpPr>
          <p:cNvPr id="41000" name="AutoShape 40"/>
          <p:cNvSpPr>
            <a:spLocks noChangeArrowheads="1"/>
          </p:cNvSpPr>
          <p:nvPr/>
        </p:nvSpPr>
        <p:spPr bwMode="gray">
          <a:xfrm>
            <a:off x="179512" y="4316218"/>
            <a:ext cx="8791946" cy="12558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be-BY" sz="2800" b="1" i="1" dirty="0" smtClean="0"/>
              <a:t>буду адрозніваць бяззлучнікавыя складаныя</a:t>
            </a:r>
          </a:p>
          <a:p>
            <a:r>
              <a:rPr lang="be-BY" sz="2800" b="1" i="1" dirty="0" smtClean="0"/>
              <a:t>сказы з аднатыпнымі </a:t>
            </a:r>
            <a:r>
              <a:rPr lang="be-BY" sz="2800" b="1" i="1" dirty="0"/>
              <a:t>і разнатыпнымі </a:t>
            </a:r>
            <a:r>
              <a:rPr lang="be-BY" sz="2400" b="1" i="1" dirty="0"/>
              <a:t>часткамі</a:t>
            </a:r>
            <a:r>
              <a:rPr lang="be-BY" sz="2800" i="1" dirty="0"/>
              <a:t>;</a:t>
            </a:r>
            <a:endParaRPr lang="ru-RU" sz="2800" dirty="0"/>
          </a:p>
        </p:txBody>
      </p:sp>
      <p:sp>
        <p:nvSpPr>
          <p:cNvPr id="41001" name="AutoShape 41"/>
          <p:cNvSpPr>
            <a:spLocks noChangeArrowheads="1"/>
          </p:cNvSpPr>
          <p:nvPr/>
        </p:nvSpPr>
        <p:spPr bwMode="gray">
          <a:xfrm>
            <a:off x="251520" y="3147808"/>
            <a:ext cx="8792245" cy="10012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be-BY" sz="2800" b="1" i="1" dirty="0" smtClean="0"/>
              <a:t>змагу распазнаваць </a:t>
            </a:r>
            <a:r>
              <a:rPr lang="be-BY" sz="2800" b="1" i="1" dirty="0"/>
              <a:t>у тэкстах </a:t>
            </a:r>
            <a:r>
              <a:rPr lang="be-BY" sz="2800" b="1" i="1" dirty="0" smtClean="0"/>
              <a:t>бяззлучнікавыя</a:t>
            </a:r>
          </a:p>
          <a:p>
            <a:r>
              <a:rPr lang="be-BY" sz="2800" b="1" i="1" dirty="0" smtClean="0"/>
              <a:t> складаныя сказы і сродкі сувязі іх частак;</a:t>
            </a:r>
            <a:endParaRPr lang="ru-RU" sz="2800" b="1" dirty="0"/>
          </a:p>
        </p:txBody>
      </p:sp>
      <p:sp>
        <p:nvSpPr>
          <p:cNvPr id="41002" name="AutoShape 42"/>
          <p:cNvSpPr>
            <a:spLocks noChangeArrowheads="1"/>
          </p:cNvSpPr>
          <p:nvPr/>
        </p:nvSpPr>
        <p:spPr bwMode="gray">
          <a:xfrm>
            <a:off x="598017" y="1909618"/>
            <a:ext cx="6984776" cy="10874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be-BY" sz="2800" b="1" i="1" dirty="0" smtClean="0"/>
              <a:t>атрымаю </a:t>
            </a:r>
            <a:r>
              <a:rPr lang="be-BY" sz="2800" b="1" i="1" dirty="0"/>
              <a:t>агульнае ўяўленне пра </a:t>
            </a:r>
            <a:endParaRPr lang="be-BY" sz="2800" b="1" i="1" dirty="0" smtClean="0"/>
          </a:p>
          <a:p>
            <a:r>
              <a:rPr lang="be-BY" sz="2800" b="1" i="1" dirty="0" smtClean="0"/>
              <a:t>бяззлучнікавы </a:t>
            </a:r>
            <a:r>
              <a:rPr lang="be-BY" sz="2800" b="1" i="1" dirty="0"/>
              <a:t>складаны сказ;</a:t>
            </a:r>
            <a:endParaRPr lang="ru-RU" sz="2800" b="1" dirty="0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0141" y="2262844"/>
            <a:ext cx="381000" cy="381000"/>
            <a:chOff x="2078" y="1680"/>
            <a:chExt cx="1615" cy="1615"/>
          </a:xfrm>
        </p:grpSpPr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05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06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07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08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0912" y="4742765"/>
            <a:ext cx="381000" cy="381000"/>
            <a:chOff x="2078" y="1680"/>
            <a:chExt cx="1615" cy="1615"/>
          </a:xfrm>
        </p:grpSpPr>
        <p:sp>
          <p:nvSpPr>
            <p:cNvPr id="41018" name="Oval 5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6838" y="5942505"/>
            <a:ext cx="381000" cy="381000"/>
            <a:chOff x="2078" y="1680"/>
            <a:chExt cx="1615" cy="1615"/>
          </a:xfrm>
        </p:grpSpPr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987824" y="224340"/>
            <a:ext cx="5043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“Аперацыйная сістэма”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1" name="Picture 3" descr="C:\Users\home\Desktop\рис тэлефоны\29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1" y="136525"/>
            <a:ext cx="9810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78542" y="3457944"/>
            <a:ext cx="381000" cy="38100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0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андрей\Local Settings\Temporary Internet Files\Content.IE5\3LSO0ERG\reclutamiento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415647" cy="4254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5229200"/>
            <a:ext cx="8136904" cy="1296144"/>
          </a:xfrm>
        </p:spPr>
        <p:txBody>
          <a:bodyPr>
            <a:normAutofit/>
          </a:bodyPr>
          <a:lstStyle/>
          <a:p>
            <a:pPr algn="ctr"/>
            <a:r>
              <a:rPr lang="be-BY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Прав</a:t>
            </a:r>
            <a:r>
              <a:rPr lang="en-US" sz="32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</a:t>
            </a:r>
            <a:r>
              <a:rPr lang="be-BY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льнае </a:t>
            </a:r>
            <a:r>
              <a:rPr lang="be-BY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сцверджанне </a:t>
            </a:r>
            <a:r>
              <a:rPr lang="be-BY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– 3, няправ</a:t>
            </a:r>
            <a:r>
              <a:rPr lang="en-US" sz="32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</a:t>
            </a:r>
            <a:r>
              <a:rPr lang="be-BY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льнае </a:t>
            </a:r>
            <a:r>
              <a:rPr lang="be-BY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– </a:t>
            </a:r>
            <a:r>
              <a:rPr lang="be-BY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40160"/>
          </a:xfrm>
        </p:spPr>
        <p:txBody>
          <a:bodyPr>
            <a:normAutofit fontScale="90000"/>
          </a:bodyPr>
          <a:lstStyle/>
          <a:p>
            <a:r>
              <a:rPr lang="be-BY" sz="6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Лічбавы дыктант</a:t>
            </a:r>
            <a:r>
              <a:rPr lang="be-BY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be-BY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be-BY" sz="53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 «Сімкарта»</a:t>
            </a:r>
            <a:endParaRPr lang="ru-RU" sz="53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3" descr="C:\Users\home\Desktop\8-2104718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016224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41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/>
          <a:lstStyle/>
          <a:p>
            <a:pPr algn="ctr"/>
            <a:endParaRPr lang="be-BY" sz="1000" b="1" i="1" dirty="0" smtClean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be-BY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Адказ</a:t>
            </a:r>
            <a:r>
              <a:rPr lang="be-BY" sz="4800" b="1" i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 </a:t>
            </a:r>
            <a:r>
              <a:rPr lang="be-BY" sz="7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be-BY" sz="72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131311</a:t>
            </a:r>
            <a:r>
              <a:rPr lang="be-BY" sz="72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be-BY" sz="6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=</a:t>
            </a:r>
            <a:r>
              <a:rPr lang="be-BY" sz="8000" b="1" i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10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5400" i="1" dirty="0">
                <a:ln w="18415" cmpd="sng">
                  <a:solidFill>
                    <a:srgbClr val="FF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Тэарэтычная </a:t>
            </a:r>
            <a:r>
              <a:rPr lang="be-BY" sz="5400" i="1" dirty="0" smtClean="0">
                <a:ln w="18415" cmpd="sng">
                  <a:solidFill>
                    <a:srgbClr val="FF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размінка</a:t>
            </a:r>
            <a:endParaRPr lang="ru-RU" sz="5400" dirty="0"/>
          </a:p>
        </p:txBody>
      </p:sp>
      <p:pic>
        <p:nvPicPr>
          <p:cNvPr id="3074" name="Picture 2" descr="C:\Documents and Settings\андрей\Local Settings\Temporary Internet Files\Content.IE5\BHLODCIZ\Diar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6" y="4214668"/>
            <a:ext cx="6150456" cy="25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4581128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10</a:t>
            </a:r>
            <a:r>
              <a:rPr lang="ru-RU" sz="2400" i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Галавач</a:t>
            </a:r>
            <a:endParaRPr lang="ru-RU" sz="6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765</Words>
  <Application>Microsoft Office PowerPoint</Application>
  <PresentationFormat>Экран (4:3)</PresentationFormat>
  <Paragraphs>169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Волна</vt:lpstr>
      <vt:lpstr>1_Волна</vt:lpstr>
      <vt:lpstr>3_Волна</vt:lpstr>
      <vt:lpstr>1_Оформление по умолчанию</vt:lpstr>
      <vt:lpstr>4_Волна</vt:lpstr>
      <vt:lpstr>Презентация PowerPoint</vt:lpstr>
      <vt:lpstr>  “Чорная скрынка” </vt:lpstr>
      <vt:lpstr>Арфаграфiчная   хвiлiнка</vt:lpstr>
      <vt:lpstr>Арфаграфiчная   хвiлiнка</vt:lpstr>
      <vt:lpstr>“Мабільны тэлефон- гэта  дабро ці зло         ”  </vt:lpstr>
      <vt:lpstr>§25, с.117</vt:lpstr>
      <vt:lpstr> Планую, што да канца ўрока я  :</vt:lpstr>
      <vt:lpstr>Лічбавы дыктант                                           «Сімкарта»</vt:lpstr>
      <vt:lpstr>Тэарэтычная размінка</vt:lpstr>
      <vt:lpstr>Правяраю  сябе</vt:lpstr>
      <vt:lpstr>Правяраю  сябе</vt:lpstr>
      <vt:lpstr>Правяраю  сябе</vt:lpstr>
      <vt:lpstr>Пошукавае  чытанне  правіла</vt:lpstr>
      <vt:lpstr>Сродкі сувязі частак  БСС</vt:lpstr>
      <vt:lpstr>Презентация PowerPoint</vt:lpstr>
      <vt:lpstr>Сродкі сувязі частак  БСС</vt:lpstr>
      <vt:lpstr>Фізкультхвілінка   “Антывірус” </vt:lpstr>
      <vt:lpstr>“Трох’ядзерны     працэсар “ </vt:lpstr>
      <vt:lpstr>Язэп  Драздовіч </vt:lpstr>
      <vt:lpstr>Выніковы тэст  “QR-сканер”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«Ацаніце якасць сувязі» </vt:lpstr>
      <vt:lpstr> </vt:lpstr>
      <vt:lpstr>Поспехаў вам у жыцці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Камплiмент</dc:title>
  <dc:creator>home</dc:creator>
  <cp:lastModifiedBy>DNA7 X86</cp:lastModifiedBy>
  <cp:revision>67</cp:revision>
  <dcterms:created xsi:type="dcterms:W3CDTF">2019-12-26T19:44:26Z</dcterms:created>
  <dcterms:modified xsi:type="dcterms:W3CDTF">2023-12-18T12:00:54Z</dcterms:modified>
</cp:coreProperties>
</file>