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3" r:id="rId16"/>
    <p:sldId id="269" r:id="rId17"/>
    <p:sldId id="270" r:id="rId18"/>
    <p:sldId id="271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7" r:id="rId29"/>
    <p:sldId id="283" r:id="rId30"/>
    <p:sldId id="284" r:id="rId31"/>
    <p:sldId id="285" r:id="rId32"/>
    <p:sldId id="28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2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4699-871E-4EEE-98C8-41A44C3DA53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DC260C-DC6A-4238-B0CE-36C140A4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0569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4699-871E-4EEE-98C8-41A44C3DA53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DC260C-DC6A-4238-B0CE-36C140A4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10520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4699-871E-4EEE-98C8-41A44C3DA53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DC260C-DC6A-4238-B0CE-36C140A4318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6658820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4699-871E-4EEE-98C8-41A44C3DA53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DC260C-DC6A-4238-B0CE-36C140A4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526663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4699-871E-4EEE-98C8-41A44C3DA53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DC260C-DC6A-4238-B0CE-36C140A4318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2544631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4699-871E-4EEE-98C8-41A44C3DA53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DC260C-DC6A-4238-B0CE-36C140A4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068158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4699-871E-4EEE-98C8-41A44C3DA53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260C-DC6A-4238-B0CE-36C140A4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113993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4699-871E-4EEE-98C8-41A44C3DA53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260C-DC6A-4238-B0CE-36C140A4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42476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4699-871E-4EEE-98C8-41A44C3DA53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260C-DC6A-4238-B0CE-36C140A4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90609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4699-871E-4EEE-98C8-41A44C3DA53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DC260C-DC6A-4238-B0CE-36C140A4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6589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4699-871E-4EEE-98C8-41A44C3DA53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DC260C-DC6A-4238-B0CE-36C140A4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38354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4699-871E-4EEE-98C8-41A44C3DA53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DC260C-DC6A-4238-B0CE-36C140A4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71759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4699-871E-4EEE-98C8-41A44C3DA53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260C-DC6A-4238-B0CE-36C140A4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48785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4699-871E-4EEE-98C8-41A44C3DA53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260C-DC6A-4238-B0CE-36C140A4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80756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4699-871E-4EEE-98C8-41A44C3DA53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260C-DC6A-4238-B0CE-36C140A4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62484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4699-871E-4EEE-98C8-41A44C3DA53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DC260C-DC6A-4238-B0CE-36C140A4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5930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B4699-871E-4EEE-98C8-41A44C3DA53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DC260C-DC6A-4238-B0CE-36C140A4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96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D06617-1742-4356-9363-4CC15ECB1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3843" y="1007903"/>
            <a:ext cx="8624646" cy="954155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речи в русском языке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4668E0-9744-44A8-9892-335B0B454E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2765" y="4276120"/>
            <a:ext cx="3829877" cy="1096899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Скорая Юлия Александровна,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литературы,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квалификационная категория</a:t>
            </a:r>
          </a:p>
        </p:txBody>
      </p:sp>
    </p:spTree>
    <p:extLst>
      <p:ext uri="{BB962C8B-B14F-4D97-AF65-F5344CB8AC3E}">
        <p14:creationId xmlns:p14="http://schemas.microsoft.com/office/powerpoint/2010/main" val="23640137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32977-05A8-4639-B6EA-D93D7D72D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4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науки о языке, который изучает устойчивые сочетания слов.</a:t>
            </a:r>
          </a:p>
        </p:txBody>
      </p:sp>
    </p:spTree>
    <p:extLst>
      <p:ext uri="{BB962C8B-B14F-4D97-AF65-F5344CB8AC3E}">
        <p14:creationId xmlns:p14="http://schemas.microsoft.com/office/powerpoint/2010/main" val="2503768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5BEDD76-A3FE-4002-9954-627C14EBF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350834"/>
              </p:ext>
            </p:extLst>
          </p:nvPr>
        </p:nvGraphicFramePr>
        <p:xfrm>
          <a:off x="813421" y="294863"/>
          <a:ext cx="11164958" cy="62682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07069">
                  <a:extLst>
                    <a:ext uri="{9D8B030D-6E8A-4147-A177-3AD203B41FA5}">
                      <a16:colId xmlns:a16="http://schemas.microsoft.com/office/drawing/2014/main" val="3217945669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200082094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313016937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963998881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81585783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918268368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826684177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10288990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626733800"/>
                    </a:ext>
                  </a:extLst>
                </a:gridCol>
                <a:gridCol w="1138049">
                  <a:extLst>
                    <a:ext uri="{9D8B030D-6E8A-4147-A177-3AD203B41FA5}">
                      <a16:colId xmlns:a16="http://schemas.microsoft.com/office/drawing/2014/main" val="452179166"/>
                    </a:ext>
                  </a:extLst>
                </a:gridCol>
              </a:tblGrid>
              <a:tr h="393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6179663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953014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139274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95490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8331348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18282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0204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12603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ф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з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73189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93348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690855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07657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66916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г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382698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74730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971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3295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35A7D-4383-4E65-A804-0D97C236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5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стиль речи, который используется в текстах художественной литературы?</a:t>
            </a:r>
          </a:p>
        </p:txBody>
      </p:sp>
    </p:spTree>
    <p:extLst>
      <p:ext uri="{BB962C8B-B14F-4D97-AF65-F5344CB8AC3E}">
        <p14:creationId xmlns:p14="http://schemas.microsoft.com/office/powerpoint/2010/main" val="867328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32FFED4-36A8-409D-8631-8953DCE03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995600"/>
              </p:ext>
            </p:extLst>
          </p:nvPr>
        </p:nvGraphicFramePr>
        <p:xfrm>
          <a:off x="813421" y="294863"/>
          <a:ext cx="11164958" cy="62682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07069">
                  <a:extLst>
                    <a:ext uri="{9D8B030D-6E8A-4147-A177-3AD203B41FA5}">
                      <a16:colId xmlns:a16="http://schemas.microsoft.com/office/drawing/2014/main" val="3217945669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200082094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313016937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963998881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81585783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918268368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826684177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10288990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626733800"/>
                    </a:ext>
                  </a:extLst>
                </a:gridCol>
                <a:gridCol w="1138049">
                  <a:extLst>
                    <a:ext uri="{9D8B030D-6E8A-4147-A177-3AD203B41FA5}">
                      <a16:colId xmlns:a16="http://schemas.microsoft.com/office/drawing/2014/main" val="452179166"/>
                    </a:ext>
                  </a:extLst>
                </a:gridCol>
              </a:tblGrid>
              <a:tr h="393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6179663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953014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х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139274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у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95490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д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8331348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18282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ж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0204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12603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ф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з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73189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93348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690855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07657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66916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г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382698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74730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971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320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942EAB-5388-4F63-8781-DDD23F917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6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главных членов предложения, который обозначает предмет.</a:t>
            </a:r>
          </a:p>
        </p:txBody>
      </p:sp>
    </p:spTree>
    <p:extLst>
      <p:ext uri="{BB962C8B-B14F-4D97-AF65-F5344CB8AC3E}">
        <p14:creationId xmlns:p14="http://schemas.microsoft.com/office/powerpoint/2010/main" val="35152674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8F79BB2-8F37-4783-8CAF-089BF9776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460719"/>
              </p:ext>
            </p:extLst>
          </p:nvPr>
        </p:nvGraphicFramePr>
        <p:xfrm>
          <a:off x="813421" y="294863"/>
          <a:ext cx="11164958" cy="62682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07069">
                  <a:extLst>
                    <a:ext uri="{9D8B030D-6E8A-4147-A177-3AD203B41FA5}">
                      <a16:colId xmlns:a16="http://schemas.microsoft.com/office/drawing/2014/main" val="3217945669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200082094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313016937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963998881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81585783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918268368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826684177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10288990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626733800"/>
                    </a:ext>
                  </a:extLst>
                </a:gridCol>
                <a:gridCol w="1138049">
                  <a:extLst>
                    <a:ext uri="{9D8B030D-6E8A-4147-A177-3AD203B41FA5}">
                      <a16:colId xmlns:a16="http://schemas.microsoft.com/office/drawing/2014/main" val="452179166"/>
                    </a:ext>
                  </a:extLst>
                </a:gridCol>
              </a:tblGrid>
              <a:tr h="393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6179663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953014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х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п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139274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у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95490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д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д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8331348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18282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ж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0204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ж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12603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ф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з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73189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щ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93348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690855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07657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66916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г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382698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74730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971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546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E6AAFF-0969-403B-B54A-024A615E4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7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называются слова близкие по значению, но разные по написанию?</a:t>
            </a:r>
          </a:p>
        </p:txBody>
      </p:sp>
    </p:spTree>
    <p:extLst>
      <p:ext uri="{BB962C8B-B14F-4D97-AF65-F5344CB8AC3E}">
        <p14:creationId xmlns:p14="http://schemas.microsoft.com/office/powerpoint/2010/main" val="1094710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649DC9C-0C29-4266-8871-229A0BE96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286547"/>
              </p:ext>
            </p:extLst>
          </p:nvPr>
        </p:nvGraphicFramePr>
        <p:xfrm>
          <a:off x="813421" y="294863"/>
          <a:ext cx="11164958" cy="62682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07069">
                  <a:extLst>
                    <a:ext uri="{9D8B030D-6E8A-4147-A177-3AD203B41FA5}">
                      <a16:colId xmlns:a16="http://schemas.microsoft.com/office/drawing/2014/main" val="3217945669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200082094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313016937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963998881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81585783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918268368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826684177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10288990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626733800"/>
                    </a:ext>
                  </a:extLst>
                </a:gridCol>
                <a:gridCol w="1138049">
                  <a:extLst>
                    <a:ext uri="{9D8B030D-6E8A-4147-A177-3AD203B41FA5}">
                      <a16:colId xmlns:a16="http://schemas.microsoft.com/office/drawing/2014/main" val="452179166"/>
                    </a:ext>
                  </a:extLst>
                </a:gridCol>
              </a:tblGrid>
              <a:tr h="393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6179663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953014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х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п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139274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у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95490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д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д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8331348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18282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ж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0204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ж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12603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ф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з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73189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щ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93348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690855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07657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66916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г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382698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74730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971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5260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A22A12-64CD-40FC-922C-5A33355CC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8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науки о языке, изучающий правильность написания слов на письме.</a:t>
            </a:r>
          </a:p>
        </p:txBody>
      </p:sp>
    </p:spTree>
    <p:extLst>
      <p:ext uri="{BB962C8B-B14F-4D97-AF65-F5344CB8AC3E}">
        <p14:creationId xmlns:p14="http://schemas.microsoft.com/office/powerpoint/2010/main" val="1914434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569F88D-0299-4663-A4B2-56FCAB1DF6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199345"/>
              </p:ext>
            </p:extLst>
          </p:nvPr>
        </p:nvGraphicFramePr>
        <p:xfrm>
          <a:off x="813421" y="294863"/>
          <a:ext cx="11164958" cy="62682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07069">
                  <a:extLst>
                    <a:ext uri="{9D8B030D-6E8A-4147-A177-3AD203B41FA5}">
                      <a16:colId xmlns:a16="http://schemas.microsoft.com/office/drawing/2014/main" val="3217945669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200082094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313016937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963998881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81585783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918268368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826684177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10288990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626733800"/>
                    </a:ext>
                  </a:extLst>
                </a:gridCol>
                <a:gridCol w="1138049">
                  <a:extLst>
                    <a:ext uri="{9D8B030D-6E8A-4147-A177-3AD203B41FA5}">
                      <a16:colId xmlns:a16="http://schemas.microsoft.com/office/drawing/2014/main" val="452179166"/>
                    </a:ext>
                  </a:extLst>
                </a:gridCol>
              </a:tblGrid>
              <a:tr h="393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6179663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953014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х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п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139274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у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ф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95490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д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д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8331348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18282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ж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0204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ж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12603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ф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з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ф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73189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щ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93348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690855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07657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66916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г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382698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74730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971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974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08DE74-9D47-485F-A718-92867162A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будут знать понятия морфология;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смогут назвать части речи в русском языке, разделять их по группам;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смогут текстовый материал структурировать в логическую схему, анализировать и обобщать полученные знания.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854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8AF02E-E6BA-4B23-8C89-64B2167F8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9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науки о языке, который изучает строение словосочетаний и предложений.</a:t>
            </a:r>
          </a:p>
        </p:txBody>
      </p:sp>
    </p:spTree>
    <p:extLst>
      <p:ext uri="{BB962C8B-B14F-4D97-AF65-F5344CB8AC3E}">
        <p14:creationId xmlns:p14="http://schemas.microsoft.com/office/powerpoint/2010/main" val="392833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5209BD8-4323-48F9-AB1A-6114CED2F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231979"/>
              </p:ext>
            </p:extLst>
          </p:nvPr>
        </p:nvGraphicFramePr>
        <p:xfrm>
          <a:off x="813421" y="294863"/>
          <a:ext cx="11164958" cy="62682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07069">
                  <a:extLst>
                    <a:ext uri="{9D8B030D-6E8A-4147-A177-3AD203B41FA5}">
                      <a16:colId xmlns:a16="http://schemas.microsoft.com/office/drawing/2014/main" val="3217945669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200082094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313016937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963998881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81585783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918268368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826684177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10288990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626733800"/>
                    </a:ext>
                  </a:extLst>
                </a:gridCol>
                <a:gridCol w="1138049">
                  <a:extLst>
                    <a:ext uri="{9D8B030D-6E8A-4147-A177-3AD203B41FA5}">
                      <a16:colId xmlns:a16="http://schemas.microsoft.com/office/drawing/2014/main" val="452179166"/>
                    </a:ext>
                  </a:extLst>
                </a:gridCol>
              </a:tblGrid>
              <a:tr h="393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6179663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953014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х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п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139274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у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ф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95490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д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д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8331348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18282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ж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0204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ж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12603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ф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з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ф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73189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щ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93348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690855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07657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66916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г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382698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74730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971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750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2BA2E7-1BAC-48C5-B678-4CC147A6F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10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является предметом изучения лингвистики (языкознания)?</a:t>
            </a:r>
          </a:p>
        </p:txBody>
      </p:sp>
    </p:spTree>
    <p:extLst>
      <p:ext uri="{BB962C8B-B14F-4D97-AF65-F5344CB8AC3E}">
        <p14:creationId xmlns:p14="http://schemas.microsoft.com/office/powerpoint/2010/main" val="992036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20CC728-2F66-4E80-9554-9679D28CB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319799"/>
              </p:ext>
            </p:extLst>
          </p:nvPr>
        </p:nvGraphicFramePr>
        <p:xfrm>
          <a:off x="813421" y="294863"/>
          <a:ext cx="11164958" cy="62682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07069">
                  <a:extLst>
                    <a:ext uri="{9D8B030D-6E8A-4147-A177-3AD203B41FA5}">
                      <a16:colId xmlns:a16="http://schemas.microsoft.com/office/drawing/2014/main" val="3217945669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200082094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313016937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963998881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81585783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918268368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826684177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10288990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626733800"/>
                    </a:ext>
                  </a:extLst>
                </a:gridCol>
                <a:gridCol w="1138049">
                  <a:extLst>
                    <a:ext uri="{9D8B030D-6E8A-4147-A177-3AD203B41FA5}">
                      <a16:colId xmlns:a16="http://schemas.microsoft.com/office/drawing/2014/main" val="452179166"/>
                    </a:ext>
                  </a:extLst>
                </a:gridCol>
              </a:tblGrid>
              <a:tr h="393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6179663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953014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х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п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139274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у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ф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95490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д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д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8331348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18282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ж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з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0204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ж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12603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ф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з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ф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73189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щ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93348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690855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07657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66916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г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382698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74730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971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136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25D18-F827-4148-BD4D-F108966F9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 к сказке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 чем говорится в сказке?</a:t>
            </a:r>
            <a: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Кто является главными героя?</a:t>
            </a:r>
            <a: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Назовите самого главного героя. Почему?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145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6B0F6B45-A6AF-41D4-BBCC-BBA5E7A7025D}"/>
              </a:ext>
            </a:extLst>
          </p:cNvPr>
          <p:cNvSpPr/>
          <p:nvPr/>
        </p:nvSpPr>
        <p:spPr>
          <a:xfrm>
            <a:off x="5062330" y="516835"/>
            <a:ext cx="2703444" cy="7553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Король (Язык)</a:t>
            </a:r>
          </a:p>
        </p:txBody>
      </p:sp>
      <p:sp>
        <p:nvSpPr>
          <p:cNvPr id="16" name="Стрелка: вниз 15">
            <a:extLst>
              <a:ext uri="{FF2B5EF4-FFF2-40B4-BE49-F238E27FC236}">
                <a16:creationId xmlns:a16="http://schemas.microsoft.com/office/drawing/2014/main" id="{68948D24-6890-420D-B876-57C0439B1F14}"/>
              </a:ext>
            </a:extLst>
          </p:cNvPr>
          <p:cNvSpPr/>
          <p:nvPr/>
        </p:nvSpPr>
        <p:spPr>
          <a:xfrm>
            <a:off x="6096000" y="1272209"/>
            <a:ext cx="596347" cy="755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D6D9866D-C7B4-400A-A266-1B8700364BBF}"/>
              </a:ext>
            </a:extLst>
          </p:cNvPr>
          <p:cNvSpPr/>
          <p:nvPr/>
        </p:nvSpPr>
        <p:spPr>
          <a:xfrm>
            <a:off x="5294244" y="2027583"/>
            <a:ext cx="2292626" cy="7553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Королева (Грамматика)</a:t>
            </a:r>
          </a:p>
        </p:txBody>
      </p:sp>
      <p:sp>
        <p:nvSpPr>
          <p:cNvPr id="20" name="Стрелка: вниз 19">
            <a:extLst>
              <a:ext uri="{FF2B5EF4-FFF2-40B4-BE49-F238E27FC236}">
                <a16:creationId xmlns:a16="http://schemas.microsoft.com/office/drawing/2014/main" id="{CE796F3B-E2A9-49BA-818C-0CBD916CF59F}"/>
              </a:ext>
            </a:extLst>
          </p:cNvPr>
          <p:cNvSpPr/>
          <p:nvPr/>
        </p:nvSpPr>
        <p:spPr>
          <a:xfrm>
            <a:off x="2172682" y="3019016"/>
            <a:ext cx="609600" cy="19041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низ 20">
            <a:extLst>
              <a:ext uri="{FF2B5EF4-FFF2-40B4-BE49-F238E27FC236}">
                <a16:creationId xmlns:a16="http://schemas.microsoft.com/office/drawing/2014/main" id="{2B55FBF7-9E58-48BA-9619-9D8FC874F818}"/>
              </a:ext>
            </a:extLst>
          </p:cNvPr>
          <p:cNvSpPr/>
          <p:nvPr/>
        </p:nvSpPr>
        <p:spPr>
          <a:xfrm>
            <a:off x="9936646" y="3087757"/>
            <a:ext cx="609600" cy="1113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низ 21">
            <a:extLst>
              <a:ext uri="{FF2B5EF4-FFF2-40B4-BE49-F238E27FC236}">
                <a16:creationId xmlns:a16="http://schemas.microsoft.com/office/drawing/2014/main" id="{C39508AF-1C8E-4491-9268-2EF6AFB7FD03}"/>
              </a:ext>
            </a:extLst>
          </p:cNvPr>
          <p:cNvSpPr/>
          <p:nvPr/>
        </p:nvSpPr>
        <p:spPr>
          <a:xfrm>
            <a:off x="5209140" y="3057940"/>
            <a:ext cx="609600" cy="18851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id="{1D9CFEA2-603C-4AD9-ADE2-1CAFEBD6C643}"/>
              </a:ext>
            </a:extLst>
          </p:cNvPr>
          <p:cNvSpPr/>
          <p:nvPr/>
        </p:nvSpPr>
        <p:spPr>
          <a:xfrm>
            <a:off x="6747841" y="3074504"/>
            <a:ext cx="609600" cy="1113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: вниз 23">
            <a:extLst>
              <a:ext uri="{FF2B5EF4-FFF2-40B4-BE49-F238E27FC236}">
                <a16:creationId xmlns:a16="http://schemas.microsoft.com/office/drawing/2014/main" id="{3B1509CD-F33C-4EF4-89B8-FCD60244A234}"/>
              </a:ext>
            </a:extLst>
          </p:cNvPr>
          <p:cNvSpPr/>
          <p:nvPr/>
        </p:nvSpPr>
        <p:spPr>
          <a:xfrm>
            <a:off x="8516462" y="3060424"/>
            <a:ext cx="609600" cy="18627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06B20982-E419-4592-8418-139D143B2698}"/>
              </a:ext>
            </a:extLst>
          </p:cNvPr>
          <p:cNvSpPr/>
          <p:nvPr/>
        </p:nvSpPr>
        <p:spPr>
          <a:xfrm>
            <a:off x="9300281" y="4214192"/>
            <a:ext cx="2768106" cy="7553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Принц</a:t>
            </a:r>
          </a:p>
          <a:p>
            <a:pPr algn="ctr"/>
            <a:r>
              <a:rPr lang="ru-RU" dirty="0"/>
              <a:t>(Словообразование)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3ABA0FFA-5541-4938-91BB-A49DEFEEB289}"/>
              </a:ext>
            </a:extLst>
          </p:cNvPr>
          <p:cNvSpPr/>
          <p:nvPr/>
        </p:nvSpPr>
        <p:spPr>
          <a:xfrm>
            <a:off x="7915144" y="4923183"/>
            <a:ext cx="1812236" cy="7553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Принцесса</a:t>
            </a:r>
          </a:p>
          <a:p>
            <a:pPr algn="ctr"/>
            <a:r>
              <a:rPr lang="ru-RU" dirty="0"/>
              <a:t>(Пунктуация)</a:t>
            </a: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6B58539D-07B8-4656-8F93-4E312456C705}"/>
              </a:ext>
            </a:extLst>
          </p:cNvPr>
          <p:cNvSpPr/>
          <p:nvPr/>
        </p:nvSpPr>
        <p:spPr>
          <a:xfrm>
            <a:off x="4689353" y="4956313"/>
            <a:ext cx="1812236" cy="7553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Принцесса</a:t>
            </a:r>
          </a:p>
          <a:p>
            <a:pPr algn="ctr"/>
            <a:r>
              <a:rPr lang="ru-RU" dirty="0"/>
              <a:t>(Лексика)</a:t>
            </a: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1339F161-9A54-4C6D-9B66-EA5BAA31D485}"/>
              </a:ext>
            </a:extLst>
          </p:cNvPr>
          <p:cNvSpPr/>
          <p:nvPr/>
        </p:nvSpPr>
        <p:spPr>
          <a:xfrm>
            <a:off x="6123618" y="4167809"/>
            <a:ext cx="2017642" cy="7553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Принцесса</a:t>
            </a:r>
          </a:p>
          <a:p>
            <a:pPr algn="ctr"/>
            <a:r>
              <a:rPr lang="ru-RU" dirty="0"/>
              <a:t>(Морфология)</a:t>
            </a:r>
          </a:p>
        </p:txBody>
      </p:sp>
      <p:sp>
        <p:nvSpPr>
          <p:cNvPr id="35" name="Стрелка: вниз 34">
            <a:extLst>
              <a:ext uri="{FF2B5EF4-FFF2-40B4-BE49-F238E27FC236}">
                <a16:creationId xmlns:a16="http://schemas.microsoft.com/office/drawing/2014/main" id="{78568C33-5D45-4813-8A27-0F1C26E513FB}"/>
              </a:ext>
            </a:extLst>
          </p:cNvPr>
          <p:cNvSpPr/>
          <p:nvPr/>
        </p:nvSpPr>
        <p:spPr>
          <a:xfrm>
            <a:off x="3620845" y="3033093"/>
            <a:ext cx="609600" cy="1126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5D988C36-7D01-40DA-BC88-EA2405D8218A}"/>
              </a:ext>
            </a:extLst>
          </p:cNvPr>
          <p:cNvSpPr/>
          <p:nvPr/>
        </p:nvSpPr>
        <p:spPr>
          <a:xfrm>
            <a:off x="1453954" y="4943062"/>
            <a:ext cx="1787996" cy="7553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Принц</a:t>
            </a:r>
          </a:p>
          <a:p>
            <a:pPr algn="ctr"/>
            <a:r>
              <a:rPr lang="ru-RU" dirty="0"/>
              <a:t>(Синтаксис)</a:t>
            </a: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712E9B04-87BE-4FEF-9E61-F94060D51EB2}"/>
              </a:ext>
            </a:extLst>
          </p:cNvPr>
          <p:cNvCxnSpPr>
            <a:cxnSpLocks/>
          </p:cNvCxnSpPr>
          <p:nvPr/>
        </p:nvCxnSpPr>
        <p:spPr>
          <a:xfrm>
            <a:off x="2317732" y="3033093"/>
            <a:ext cx="8098477" cy="41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7AE048DF-458C-4A12-AF19-BC546C7A8E7F}"/>
              </a:ext>
            </a:extLst>
          </p:cNvPr>
          <p:cNvCxnSpPr>
            <a:cxnSpLocks/>
          </p:cNvCxnSpPr>
          <p:nvPr/>
        </p:nvCxnSpPr>
        <p:spPr>
          <a:xfrm flipH="1">
            <a:off x="6440557" y="2782957"/>
            <a:ext cx="13253" cy="27498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2E708A12-29C7-4E07-B412-93EF531C82E9}"/>
              </a:ext>
            </a:extLst>
          </p:cNvPr>
          <p:cNvSpPr/>
          <p:nvPr/>
        </p:nvSpPr>
        <p:spPr>
          <a:xfrm>
            <a:off x="3071653" y="4195143"/>
            <a:ext cx="1812236" cy="7553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Принцесса</a:t>
            </a:r>
          </a:p>
          <a:p>
            <a:pPr algn="ctr"/>
            <a:r>
              <a:rPr lang="ru-RU" dirty="0"/>
              <a:t>(Фонетика)</a:t>
            </a:r>
          </a:p>
        </p:txBody>
      </p:sp>
    </p:spTree>
    <p:extLst>
      <p:ext uri="{BB962C8B-B14F-4D97-AF65-F5344CB8AC3E}">
        <p14:creationId xmlns:p14="http://schemas.microsoft.com/office/powerpoint/2010/main" val="27128155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FCA9D6-9D82-45B1-9D19-27156A349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 существительное – машем руками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 прилагательное – хлопаем в ладоши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– топаем ногами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наречие – хлопаем глазами</a:t>
            </a:r>
          </a:p>
        </p:txBody>
      </p:sp>
    </p:spTree>
    <p:extLst>
      <p:ext uri="{BB962C8B-B14F-4D97-AF65-F5344CB8AC3E}">
        <p14:creationId xmlns:p14="http://schemas.microsoft.com/office/powerpoint/2010/main" val="3977510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92C5C59-0ACC-42BE-9FD2-9CFFA8DB2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59373" cy="6858000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92472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CD3DAC6-6BBF-481C-901A-64C318581C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401318"/>
              </p:ext>
            </p:extLst>
          </p:nvPr>
        </p:nvGraphicFramePr>
        <p:xfrm>
          <a:off x="1855304" y="2955222"/>
          <a:ext cx="10164418" cy="34821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46783">
                  <a:extLst>
                    <a:ext uri="{9D8B030D-6E8A-4147-A177-3AD203B41FA5}">
                      <a16:colId xmlns:a16="http://schemas.microsoft.com/office/drawing/2014/main" val="2934131732"/>
                    </a:ext>
                  </a:extLst>
                </a:gridCol>
                <a:gridCol w="6917635">
                  <a:extLst>
                    <a:ext uri="{9D8B030D-6E8A-4147-A177-3AD203B41FA5}">
                      <a16:colId xmlns:a16="http://schemas.microsoft.com/office/drawing/2014/main" val="2401422993"/>
                    </a:ext>
                  </a:extLst>
                </a:gridCol>
              </a:tblGrid>
              <a:tr h="3226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Имя существительное: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забота, жизнь, человек, товарищ, защита, дружба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7380317"/>
                  </a:ext>
                </a:extLst>
              </a:tr>
              <a:tr h="3226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Имя прилагательное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свободный, счастливый, ответственный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9566544"/>
                  </a:ext>
                </a:extLst>
              </a:tr>
              <a:tr h="3226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Имя числительное: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один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4422469"/>
                  </a:ext>
                </a:extLst>
              </a:tr>
              <a:tr h="3226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Глагол: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думать, любить, оберегать, помогать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4823504"/>
                  </a:ext>
                </a:extLst>
              </a:tr>
              <a:tr h="3226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Наречие: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весело, дружно,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4844141"/>
                  </a:ext>
                </a:extLst>
              </a:tr>
              <a:tr h="3226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Местоимение: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496429"/>
                  </a:ext>
                </a:extLst>
              </a:tr>
              <a:tr h="3226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Предлог: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4255112"/>
                  </a:ext>
                </a:extLst>
              </a:tr>
              <a:tr h="3226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Союз: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5756185"/>
                  </a:ext>
                </a:extLst>
              </a:tr>
              <a:tr h="3226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Частица: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8908753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C01ED22-E08A-4921-9697-053451F66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995806"/>
              </p:ext>
            </p:extLst>
          </p:nvPr>
        </p:nvGraphicFramePr>
        <p:xfrm>
          <a:off x="1855304" y="571182"/>
          <a:ext cx="10164418" cy="20789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81670">
                  <a:extLst>
                    <a:ext uri="{9D8B030D-6E8A-4147-A177-3AD203B41FA5}">
                      <a16:colId xmlns:a16="http://schemas.microsoft.com/office/drawing/2014/main" val="1269865983"/>
                    </a:ext>
                  </a:extLst>
                </a:gridCol>
                <a:gridCol w="6082748">
                  <a:extLst>
                    <a:ext uri="{9D8B030D-6E8A-4147-A177-3AD203B41FA5}">
                      <a16:colId xmlns:a16="http://schemas.microsoft.com/office/drawing/2014/main" val="1242541829"/>
                    </a:ext>
                  </a:extLst>
                </a:gridCol>
              </a:tblGrid>
              <a:tr h="8573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Самостоятельные части речи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имя существительно, имя прилагательное, имя числительное, глагол, наречие, местоимение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177186"/>
                  </a:ext>
                </a:extLst>
              </a:tr>
              <a:tr h="8507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Служебные части речи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предлог, союз, частица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5324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82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6AD5BE-698E-46E2-A66A-61CE9790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Составьте предложения из данных слов: </a:t>
            </a:r>
            <a:r>
              <a:rPr lang="ru-RU" sz="5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в, и, от, про, с, а, к, по, за, но, из, о, когда.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4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0780E1DA-9E3C-4CB1-AFCC-AC8A2B24EF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745635"/>
              </p:ext>
            </p:extLst>
          </p:nvPr>
        </p:nvGraphicFramePr>
        <p:xfrm>
          <a:off x="602972" y="132520"/>
          <a:ext cx="11171586" cy="62682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13697">
                  <a:extLst>
                    <a:ext uri="{9D8B030D-6E8A-4147-A177-3AD203B41FA5}">
                      <a16:colId xmlns:a16="http://schemas.microsoft.com/office/drawing/2014/main" val="4138351208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824908102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1879394649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146844886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86986232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169878083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411151437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587161826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114580129"/>
                    </a:ext>
                  </a:extLst>
                </a:gridCol>
                <a:gridCol w="1138049">
                  <a:extLst>
                    <a:ext uri="{9D8B030D-6E8A-4147-A177-3AD203B41FA5}">
                      <a16:colId xmlns:a16="http://schemas.microsoft.com/office/drawing/2014/main" val="2758485044"/>
                    </a:ext>
                  </a:extLst>
                </a:gridCol>
              </a:tblGrid>
              <a:tr h="393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271679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461692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7141654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6599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995385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962175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654527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5180093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998907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900768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96345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963874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654264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6177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30996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739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7614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42460E-1F7D-4B07-BFD5-6E01C1488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 к тестовому заданию: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– а      </a:t>
            </a:r>
            <a:b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– б      </a:t>
            </a:r>
            <a:b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– в       </a:t>
            </a:r>
            <a:b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– в      </a:t>
            </a:r>
            <a:b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– а        </a:t>
            </a:r>
            <a:b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– б       </a:t>
            </a:r>
            <a:b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– а       </a:t>
            </a:r>
            <a:b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8 - б</a:t>
            </a:r>
            <a: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12454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A5CD3A-C415-431B-BA73-F2B10FA79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Домашнее задание: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выбору:</a:t>
            </a:r>
            <a:r>
              <a:rPr lang="ru-RU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вариант: параграф 25, упр.200 (2);</a:t>
            </a:r>
            <a:r>
              <a:rPr lang="ru-RU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вариант: сочинить сказку о самостоятельных и служебных частях речи</a:t>
            </a:r>
            <a:r>
              <a:rPr lang="ru-RU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(творческое задание);</a:t>
            </a:r>
            <a:r>
              <a:rPr lang="ru-RU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вариант: 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ментальную карту «Части речи» с помощью сервисов 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2.0.</a:t>
            </a:r>
            <a:r>
              <a:rPr lang="ru-RU" dirty="0"/>
              <a:t/>
            </a:r>
            <a:br>
              <a:rPr lang="ru-RU" dirty="0"/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437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DC03E4-7347-4CB4-9562-12A59FC7D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урок!</a:t>
            </a:r>
          </a:p>
        </p:txBody>
      </p:sp>
    </p:spTree>
    <p:extLst>
      <p:ext uri="{BB962C8B-B14F-4D97-AF65-F5344CB8AC3E}">
        <p14:creationId xmlns:p14="http://schemas.microsoft.com/office/powerpoint/2010/main" val="942173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284BC-7893-4C32-B1DF-D9EFDCF8B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565" y="624110"/>
            <a:ext cx="9583047" cy="290096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наименьшая значимая часть слова? </a:t>
            </a:r>
          </a:p>
        </p:txBody>
      </p:sp>
    </p:spTree>
    <p:extLst>
      <p:ext uri="{BB962C8B-B14F-4D97-AF65-F5344CB8AC3E}">
        <p14:creationId xmlns:p14="http://schemas.microsoft.com/office/powerpoint/2010/main" val="1414116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9">
            <a:extLst>
              <a:ext uri="{FF2B5EF4-FFF2-40B4-BE49-F238E27FC236}">
                <a16:creationId xmlns:a16="http://schemas.microsoft.com/office/drawing/2014/main" id="{855E4AAC-A137-4CB6-8F5B-9DC9604E1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452926"/>
              </p:ext>
            </p:extLst>
          </p:nvPr>
        </p:nvGraphicFramePr>
        <p:xfrm>
          <a:off x="602972" y="132520"/>
          <a:ext cx="11171586" cy="62682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13697">
                  <a:extLst>
                    <a:ext uri="{9D8B030D-6E8A-4147-A177-3AD203B41FA5}">
                      <a16:colId xmlns:a16="http://schemas.microsoft.com/office/drawing/2014/main" val="4138351208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824908102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1879394649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146844886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86986232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169878083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411151437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587161826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114580129"/>
                    </a:ext>
                  </a:extLst>
                </a:gridCol>
                <a:gridCol w="1138049">
                  <a:extLst>
                    <a:ext uri="{9D8B030D-6E8A-4147-A177-3AD203B41FA5}">
                      <a16:colId xmlns:a16="http://schemas.microsoft.com/office/drawing/2014/main" val="2758485044"/>
                    </a:ext>
                  </a:extLst>
                </a:gridCol>
              </a:tblGrid>
              <a:tr h="393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271679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461692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7141654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6599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995385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962175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654527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5180093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ф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998907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900768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96345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963874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654264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6177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30996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739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165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4B6148-F660-48C0-923C-C284D26C2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2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Единица языка. </a:t>
            </a:r>
          </a:p>
        </p:txBody>
      </p:sp>
    </p:spTree>
    <p:extLst>
      <p:ext uri="{BB962C8B-B14F-4D97-AF65-F5344CB8AC3E}">
        <p14:creationId xmlns:p14="http://schemas.microsoft.com/office/powerpoint/2010/main" val="2364716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9">
            <a:extLst>
              <a:ext uri="{FF2B5EF4-FFF2-40B4-BE49-F238E27FC236}">
                <a16:creationId xmlns:a16="http://schemas.microsoft.com/office/drawing/2014/main" id="{8DD24808-AE95-47CB-BC27-D02847AA90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349260"/>
              </p:ext>
            </p:extLst>
          </p:nvPr>
        </p:nvGraphicFramePr>
        <p:xfrm>
          <a:off x="609600" y="132520"/>
          <a:ext cx="11164958" cy="62682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07069">
                  <a:extLst>
                    <a:ext uri="{9D8B030D-6E8A-4147-A177-3AD203B41FA5}">
                      <a16:colId xmlns:a16="http://schemas.microsoft.com/office/drawing/2014/main" val="4138351208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824908102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1879394649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146844886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86986232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169878083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411151437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587161826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114580129"/>
                    </a:ext>
                  </a:extLst>
                </a:gridCol>
                <a:gridCol w="1138049">
                  <a:extLst>
                    <a:ext uri="{9D8B030D-6E8A-4147-A177-3AD203B41FA5}">
                      <a16:colId xmlns:a16="http://schemas.microsoft.com/office/drawing/2014/main" val="2758485044"/>
                    </a:ext>
                  </a:extLst>
                </a:gridCol>
              </a:tblGrid>
              <a:tr h="393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271679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461692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7141654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6599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995385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962175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654527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5180093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ф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998907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900768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96345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963874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654264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6177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30996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739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94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47D660-E447-41BA-9F60-7C96E0ABA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3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или словосочетание, которое точно обозначает научные понятия.</a:t>
            </a:r>
          </a:p>
        </p:txBody>
      </p:sp>
    </p:spTree>
    <p:extLst>
      <p:ext uri="{BB962C8B-B14F-4D97-AF65-F5344CB8AC3E}">
        <p14:creationId xmlns:p14="http://schemas.microsoft.com/office/powerpoint/2010/main" val="209179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DC518F2-F0AB-445D-9B80-E88491DBF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791151"/>
              </p:ext>
            </p:extLst>
          </p:nvPr>
        </p:nvGraphicFramePr>
        <p:xfrm>
          <a:off x="775251" y="410817"/>
          <a:ext cx="11164958" cy="62682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07069">
                  <a:extLst>
                    <a:ext uri="{9D8B030D-6E8A-4147-A177-3AD203B41FA5}">
                      <a16:colId xmlns:a16="http://schemas.microsoft.com/office/drawing/2014/main" val="3217945669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200082094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313016937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963998881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281585783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918268368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826684177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102889905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626733800"/>
                    </a:ext>
                  </a:extLst>
                </a:gridCol>
                <a:gridCol w="1138049">
                  <a:extLst>
                    <a:ext uri="{9D8B030D-6E8A-4147-A177-3AD203B41FA5}">
                      <a16:colId xmlns:a16="http://schemas.microsoft.com/office/drawing/2014/main" val="452179166"/>
                    </a:ext>
                  </a:extLst>
                </a:gridCol>
              </a:tblGrid>
              <a:tr h="393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6179663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953014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139274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95490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8331348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18282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02042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12603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ф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73189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93348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690855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07657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66916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382698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747306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971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263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277</TotalTime>
  <Words>2618</Words>
  <Application>Microsoft Office PowerPoint</Application>
  <PresentationFormat>Широкоэкранный</PresentationFormat>
  <Paragraphs>1741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Arial</vt:lpstr>
      <vt:lpstr>Calibri</vt:lpstr>
      <vt:lpstr>Century Gothic</vt:lpstr>
      <vt:lpstr>Times New Roman</vt:lpstr>
      <vt:lpstr>Wingdings 3</vt:lpstr>
      <vt:lpstr>Легкий дым</vt:lpstr>
      <vt:lpstr>Части речи в русском языке</vt:lpstr>
      <vt:lpstr>Цели: - будут знать понятия морфология; - смогут назвать части речи в русском языке, разделять их по группам; - смогут текстовый материал структурировать в логическую схему, анализировать и обобщать полученные знания. </vt:lpstr>
      <vt:lpstr>Презентация PowerPoint</vt:lpstr>
      <vt:lpstr>Вопрос 1 Как называется наименьшая значимая часть слова? </vt:lpstr>
      <vt:lpstr>Презентация PowerPoint</vt:lpstr>
      <vt:lpstr>Вопрос 2 Единица языка. </vt:lpstr>
      <vt:lpstr>Презентация PowerPoint</vt:lpstr>
      <vt:lpstr>Вопрос 3 Слово или словосочетание, которое точно обозначает научные понятия.</vt:lpstr>
      <vt:lpstr>Презентация PowerPoint</vt:lpstr>
      <vt:lpstr>Вопрос 4 Раздел науки о языке, который изучает устойчивые сочетания слов.</vt:lpstr>
      <vt:lpstr>Презентация PowerPoint</vt:lpstr>
      <vt:lpstr>Вопрос 5 Как называется стиль речи, который используется в текстах художественной литературы?</vt:lpstr>
      <vt:lpstr>Презентация PowerPoint</vt:lpstr>
      <vt:lpstr>Вопрос 6 Один из главных членов предложения, который обозначает предмет.</vt:lpstr>
      <vt:lpstr>Презентация PowerPoint</vt:lpstr>
      <vt:lpstr>Вопрос 7 Как называются слова близкие по значению, но разные по написанию?</vt:lpstr>
      <vt:lpstr>Презентация PowerPoint</vt:lpstr>
      <vt:lpstr>Вопрос 8 Раздел науки о языке, изучающий правильность написания слов на письме.</vt:lpstr>
      <vt:lpstr>Презентация PowerPoint</vt:lpstr>
      <vt:lpstr>Вопрос 9 Раздел науки о языке, который изучает строение словосочетаний и предложений.</vt:lpstr>
      <vt:lpstr>Презентация PowerPoint</vt:lpstr>
      <vt:lpstr>Вопрос 10 Что является предметом изучения лингвистики (языкознания)?</vt:lpstr>
      <vt:lpstr>Презентация PowerPoint</vt:lpstr>
      <vt:lpstr>Вопросы к сказке - О чем говорится в сказке? - Кто является главными героя? - Назовите самого главного героя. Почему? </vt:lpstr>
      <vt:lpstr>Презентация PowerPoint</vt:lpstr>
      <vt:lpstr>Физкультминутка  Имя существительное – машем руками имя прилагательное – хлопаем в ладоши глагол – топаем ногами наречие – хлопаем глазами</vt:lpstr>
      <vt:lpstr>Презентация PowerPoint</vt:lpstr>
      <vt:lpstr>Презентация PowerPoint</vt:lpstr>
      <vt:lpstr>Составьте предложения из данных слов: в, и, от, про, с, а, к, по, за, но, из, о, когда.</vt:lpstr>
      <vt:lpstr>Ключ к тестовому заданию: 1 – а       2 – б       3 – в        4 – в       5 – а         6 – б        7 – а        8 - б </vt:lpstr>
      <vt:lpstr>Домашнее задание: По выбору: 1 вариант: параграф 25, упр.200 (2); 2 вариант: сочинить сказку о самостоятельных и служебных частях речи (творческое задание); 3 вариант: составить ментальную карту «Части речи» с помощью сервисов Web 2.0.  </vt:lpstr>
      <vt:lpstr>Спасибо за урок!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 речи в русском языке</dc:title>
  <dc:creator>USER</dc:creator>
  <cp:lastModifiedBy>Lutchenko</cp:lastModifiedBy>
  <cp:revision>22</cp:revision>
  <dcterms:created xsi:type="dcterms:W3CDTF">2022-11-28T11:40:44Z</dcterms:created>
  <dcterms:modified xsi:type="dcterms:W3CDTF">2023-12-05T11:33:01Z</dcterms:modified>
</cp:coreProperties>
</file>