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3"/>
    <p:sldId id="263" r:id="rId4"/>
    <p:sldId id="290" r:id="rId5"/>
    <p:sldId id="291" r:id="rId6"/>
    <p:sldId id="292" r:id="rId7"/>
    <p:sldId id="294" r:id="rId8"/>
    <p:sldId id="293" r:id="rId10"/>
    <p:sldId id="295" r:id="rId11"/>
    <p:sldId id="284" r:id="rId12"/>
    <p:sldId id="296" r:id="rId13"/>
    <p:sldId id="297" r:id="rId14"/>
    <p:sldId id="299" r:id="rId15"/>
    <p:sldId id="298" r:id="rId16"/>
    <p:sldId id="300" r:id="rId17"/>
    <p:sldId id="301" r:id="rId18"/>
    <p:sldId id="303" r:id="rId19"/>
    <p:sldId id="304" r:id="rId20"/>
    <p:sldId id="278" r:id="rId21"/>
    <p:sldId id="289" r:id="rId22"/>
  </p:sldIdLst>
  <p:sldSz cx="9144000" cy="6858000" type="screen4x3"/>
  <p:notesSz cx="6858000" cy="9144000"/>
  <p:defaultTextStyle>
    <a:defPPr>
      <a:defRPr lang="ru-RU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66FF66"/>
    <a:srgbClr val="003217"/>
    <a:srgbClr val="00F2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>
        <p:scale>
          <a:sx n="66" d="100"/>
          <a:sy n="66" d="100"/>
        </p:scale>
        <p:origin x="-1284" y="-258"/>
      </p:cViewPr>
      <p:guideLst>
        <p:guide orient="horz" pos="211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8CF790C-BDCF-417B-9C85-88648FE8EA0F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</a:t>
            </a: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</a:t>
            </a: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Четвертый уровень</a:t>
            </a: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Пятый уровень</a:t>
            </a: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/>
            <a:fld id="{9A0DB2DC-4C9A-4742-B13C-FB6460FD3503}" type="slidenum">
              <a:rPr lang="ru-RU" sz="1200" dirty="0"/>
            </a:fld>
            <a:endParaRPr lang="ru-RU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28676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ru-RU" sz="1200" dirty="0"/>
            </a:fld>
            <a:endParaRPr lang="ru-RU" sz="12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37892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ru-RU" sz="1200" dirty="0"/>
            </a:fld>
            <a:endParaRPr lang="ru-RU" sz="12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38916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ru-RU" sz="1200" dirty="0"/>
            </a:fld>
            <a:endParaRPr lang="ru-RU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29700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ru-RU" sz="1200" dirty="0"/>
            </a:fld>
            <a:endParaRPr lang="ru-RU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30724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ru-RU" sz="1200" dirty="0"/>
            </a:fld>
            <a:endParaRPr lang="ru-RU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31748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ru-RU" sz="1200" dirty="0"/>
            </a:fld>
            <a:endParaRPr lang="ru-RU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32772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ru-RU" sz="1200" dirty="0"/>
            </a:fld>
            <a:endParaRPr lang="ru-RU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33796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ru-RU" sz="1200" dirty="0"/>
            </a:fld>
            <a:endParaRPr lang="ru-RU" sz="12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34820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ru-RU" sz="1200" dirty="0"/>
            </a:fld>
            <a:endParaRPr lang="ru-RU" sz="12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35844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ru-RU" sz="1200" dirty="0"/>
            </a:fld>
            <a:endParaRPr lang="ru-RU" sz="12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36868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ru-RU" sz="1200" dirty="0"/>
            </a:fld>
            <a:endParaRPr lang="ru-RU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B85203C-07B5-4039-8EE0-E4ED5EE5B233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ru-RU" altLang="ru-RU" dirty="0">
                <a:latin typeface="Calibri" panose="020F0502020204030204" pitchFamily="34" charset="0"/>
              </a:rPr>
            </a:fld>
            <a:endParaRPr lang="ru-RU" alt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B85203C-07B5-4039-8EE0-E4ED5EE5B233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ru-RU" altLang="ru-RU" dirty="0">
                <a:latin typeface="Calibri" panose="020F0502020204030204" pitchFamily="34" charset="0"/>
              </a:rPr>
            </a:fld>
            <a:endParaRPr lang="ru-RU" alt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B85203C-07B5-4039-8EE0-E4ED5EE5B233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ru-RU" altLang="ru-RU" dirty="0">
                <a:latin typeface="Calibri" panose="020F0502020204030204" pitchFamily="34" charset="0"/>
              </a:rPr>
            </a:fld>
            <a:endParaRPr lang="ru-RU" alt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B85203C-07B5-4039-8EE0-E4ED5EE5B233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ru-RU" altLang="ru-RU" dirty="0">
                <a:latin typeface="Calibri" panose="020F0502020204030204" pitchFamily="34" charset="0"/>
              </a:rPr>
            </a:fld>
            <a:endParaRPr lang="ru-RU" alt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B85203C-07B5-4039-8EE0-E4ED5EE5B233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ru-RU" altLang="ru-RU" dirty="0">
                <a:latin typeface="Calibri" panose="020F0502020204030204" pitchFamily="34" charset="0"/>
              </a:rPr>
            </a:fld>
            <a:endParaRPr lang="ru-RU" alt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B85203C-07B5-4039-8EE0-E4ED5EE5B233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ru-RU" altLang="ru-RU" dirty="0">
                <a:latin typeface="Calibri" panose="020F0502020204030204" pitchFamily="34" charset="0"/>
              </a:rPr>
            </a:fld>
            <a:endParaRPr lang="ru-RU" alt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B85203C-07B5-4039-8EE0-E4ED5EE5B233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ru-RU" altLang="ru-RU" dirty="0">
                <a:latin typeface="Calibri" panose="020F0502020204030204" pitchFamily="34" charset="0"/>
              </a:rPr>
            </a:fld>
            <a:endParaRPr lang="ru-RU" alt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B85203C-07B5-4039-8EE0-E4ED5EE5B233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ru-RU" altLang="ru-RU" dirty="0">
                <a:latin typeface="Calibri" panose="020F0502020204030204" pitchFamily="34" charset="0"/>
              </a:rPr>
            </a:fld>
            <a:endParaRPr lang="ru-RU" alt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B85203C-07B5-4039-8EE0-E4ED5EE5B233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ru-RU" altLang="ru-RU" dirty="0">
                <a:latin typeface="Calibri" panose="020F0502020204030204" pitchFamily="34" charset="0"/>
              </a:rPr>
            </a:fld>
            <a:endParaRPr lang="ru-RU" alt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B85203C-07B5-4039-8EE0-E4ED5EE5B233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ru-RU" altLang="ru-RU" dirty="0">
                <a:latin typeface="Calibri" panose="020F0502020204030204" pitchFamily="34" charset="0"/>
              </a:rPr>
            </a:fld>
            <a:endParaRPr lang="ru-RU" alt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B85203C-07B5-4039-8EE0-E4ED5EE5B233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ru-RU" altLang="ru-RU" dirty="0">
                <a:latin typeface="Calibri" panose="020F0502020204030204" pitchFamily="34" charset="0"/>
              </a:rPr>
            </a:fld>
            <a:endParaRPr lang="ru-RU" alt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ru-RU" altLang="ru-RU" dirty="0"/>
              <a:t>Образец заголовка</a:t>
            </a:r>
            <a:endParaRPr lang="ru-RU" alt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ru-RU" altLang="ru-RU" dirty="0"/>
              <a:t>Образец текста</a:t>
            </a:r>
            <a:endParaRPr lang="ru-RU" altLang="ru-RU" dirty="0"/>
          </a:p>
          <a:p>
            <a:pPr lvl="1"/>
            <a:r>
              <a:rPr lang="ru-RU" altLang="ru-RU" dirty="0"/>
              <a:t>Второй уровень</a:t>
            </a:r>
            <a:endParaRPr lang="ru-RU" altLang="ru-RU" dirty="0"/>
          </a:p>
          <a:p>
            <a:pPr lvl="2"/>
            <a:r>
              <a:rPr lang="ru-RU" altLang="ru-RU" dirty="0"/>
              <a:t>Третий уровень</a:t>
            </a:r>
            <a:endParaRPr lang="ru-RU" altLang="ru-RU" dirty="0"/>
          </a:p>
          <a:p>
            <a:pPr lvl="3"/>
            <a:r>
              <a:rPr lang="ru-RU" altLang="ru-RU" dirty="0"/>
              <a:t>Четвертый уровень</a:t>
            </a:r>
            <a:endParaRPr lang="ru-RU" altLang="ru-RU" dirty="0"/>
          </a:p>
          <a:p>
            <a:pPr lvl="4"/>
            <a:r>
              <a:rPr lang="ru-RU" altLang="ru-RU" dirty="0"/>
              <a:t>Пятый уровень</a:t>
            </a:r>
            <a:endParaRPr lang="ru-RU" alt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B85203C-07B5-4039-8EE0-E4ED5EE5B233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ru-RU" altLang="ru-RU" dirty="0">
                <a:latin typeface="Calibri" panose="020F0502020204030204" pitchFamily="34" charset="0"/>
              </a:rPr>
            </a:fld>
            <a:endParaRPr lang="ru-RU" altLang="ru-RU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jpeg"/><Relationship Id="rId8" Type="http://schemas.openxmlformats.org/officeDocument/2006/relationships/image" Target="../media/image18.jpeg"/><Relationship Id="rId7" Type="http://schemas.openxmlformats.org/officeDocument/2006/relationships/image" Target="../media/image17.jpeg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3" Type="http://schemas.openxmlformats.org/officeDocument/2006/relationships/notesSlide" Target="../notesSlides/notesSlide6.xml"/><Relationship Id="rId12" Type="http://schemas.openxmlformats.org/officeDocument/2006/relationships/slideLayout" Target="../slideLayouts/slideLayout2.xml"/><Relationship Id="rId11" Type="http://schemas.openxmlformats.org/officeDocument/2006/relationships/themeOverride" Target="../theme/themeOverride1.xml"/><Relationship Id="rId10" Type="http://schemas.openxmlformats.org/officeDocument/2006/relationships/image" Target="../media/image20.jpeg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themeOverride" Target="../theme/themeOverride2.xml"/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themeOverride" Target="../theme/themeOverride3.xml"/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7" Type="http://schemas.openxmlformats.org/officeDocument/2006/relationships/slideLayout" Target="../slideLayouts/slideLayout2.xml"/><Relationship Id="rId6" Type="http://schemas.openxmlformats.org/officeDocument/2006/relationships/themeOverride" Target="../theme/themeOverride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Relationship Id="rId3" Type="http://schemas.openxmlformats.org/officeDocument/2006/relationships/themeOverride" Target="../theme/themeOverride5.xml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Relationship Id="rId3" Type="http://schemas.openxmlformats.org/officeDocument/2006/relationships/themeOverride" Target="../theme/themeOverride6.xml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2.xml"/><Relationship Id="rId4" Type="http://schemas.openxmlformats.org/officeDocument/2006/relationships/hyperlink" Target="https://ru.wikipedia.org/wiki/&#1057;&#1077;&#1083;&#1100;&#1089;&#1082;&#1086;&#1077;_&#1093;&#1086;&#1079;&#1103;&#1081;&#1089;&#1090;&#1074;&#1086;_&#1041;&#1077;&#1083;&#1086;&#1088;&#1091;&#1089;&#1089;&#1080;&#1080;" TargetMode="External"/><Relationship Id="rId3" Type="http://schemas.openxmlformats.org/officeDocument/2006/relationships/image" Target="../media/image24.png"/><Relationship Id="rId2" Type="http://schemas.openxmlformats.org/officeDocument/2006/relationships/oleObject" Target="../embeddings/oleObject1.bin"/><Relationship Id="rId1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1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2.jpe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0" name="Рисунок 5" descr="flag-rb-20-10-16_cr-750x350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1912938" y="44450"/>
            <a:ext cx="6980237" cy="2520950"/>
          </a:xfrm>
          <a:ln/>
        </p:spPr>
        <p:txBody>
          <a:bodyPr vert="horz" wrap="square" lIns="91440" tIns="45720" rIns="91440" bIns="45720" anchor="ctr" anchorCtr="0"/>
          <a:p>
            <a:pPr eaLnBrk="1" hangingPunct="1">
              <a:buClrTx/>
              <a:buSzTx/>
              <a:buFontTx/>
            </a:pPr>
            <a:r>
              <a:rPr lang="ru-RU" altLang="ru-RU" dirty="0">
                <a:latin typeface="Monotype Corsiva" panose="03010101010201010101" pitchFamily="66" charset="0"/>
              </a:rPr>
              <a:t>Промышленность и сельское хозяйство Республики Беларусь </a:t>
            </a:r>
            <a:endParaRPr lang="ru-RU" altLang="ru-RU" dirty="0"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4300" y="3479800"/>
            <a:ext cx="5111750" cy="17526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Monotype Corsiva" panose="03010101010201010101" pitchFamily="66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871663" y="-3175"/>
            <a:ext cx="7242175" cy="11430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ru-RU" altLang="ru-RU" dirty="0">
                <a:latin typeface="Monotype Corsiva" panose="03010101010201010101" pitchFamily="66" charset="0"/>
              </a:rPr>
              <a:t>Энергетическая отрасль</a:t>
            </a:r>
            <a:endParaRPr lang="ru-RU" altLang="ru-RU" dirty="0">
              <a:latin typeface="Monotype Corsiva" panose="03010101010201010101" pitchFamily="66" charset="0"/>
            </a:endParaRPr>
          </a:p>
        </p:txBody>
      </p:sp>
      <p:pic>
        <p:nvPicPr>
          <p:cNvPr id="14339" name="Рисунок 4"/>
          <p:cNvPicPr>
            <a:picLocks noChangeAspect="1"/>
          </p:cNvPicPr>
          <p:nvPr/>
        </p:nvPicPr>
        <p:blipFill>
          <a:blip r:embed="rId1"/>
          <a:srcRect l="13562" r="12617"/>
          <a:stretch>
            <a:fillRect/>
          </a:stretch>
        </p:blipFill>
        <p:spPr>
          <a:xfrm>
            <a:off x="34925" y="41275"/>
            <a:ext cx="1081088" cy="1098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4603750" y="1355725"/>
            <a:ext cx="4510088" cy="3470275"/>
          </a:xfrm>
        </p:spPr>
        <p:txBody>
          <a:bodyPr vert="horz" wrap="square" lIns="91440" tIns="45720" rIns="91440" bIns="45720" numCol="1" anchor="t" anchorCtr="0" compatLnSpc="1"/>
          <a:p>
            <a:pPr marL="0" indent="0" eaLnBrk="1" hangingPunct="1">
              <a:lnSpc>
                <a:spcPct val="80000"/>
              </a:lnSpc>
              <a:buNone/>
            </a:pPr>
            <a:r>
              <a:rPr lang="ru-RU" alt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Белорусская энергосистема предоставлена следующими видами электростанций:</a:t>
            </a:r>
            <a:endParaRPr lang="ru-RU" alt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ru-RU" alt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ru-RU" alt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ТЭС (ГРЭС, </a:t>
            </a:r>
            <a:r>
              <a:rPr lang="ru-RU" alt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ТЭЦ)</a:t>
            </a:r>
            <a:endParaRPr lang="ru-RU" alt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ru-RU" alt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ГЭС</a:t>
            </a:r>
            <a:endParaRPr lang="ru-RU" alt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ru-RU" alt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Ветровыми</a:t>
            </a:r>
            <a:endParaRPr lang="ru-RU" alt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ru-RU" alt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Солнечными </a:t>
            </a:r>
            <a:endParaRPr lang="ru-RU" alt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Ведется постройка Белорусской АЭС</a:t>
            </a:r>
            <a:endParaRPr lang="ru-RU" alt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ru-RU" alt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Symbol" panose="05050102010706020507" pitchFamily="18" charset="2"/>
              <a:buChar char="-"/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Symbol" panose="05050102010706020507" pitchFamily="18" charset="2"/>
              <a:buChar char="-"/>
            </a:pPr>
            <a:endParaRPr lang="ru-RU" alt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Symbol" panose="05050102010706020507" pitchFamily="18" charset="2"/>
              <a:buChar char="-"/>
            </a:pPr>
            <a:endParaRPr lang="ru-RU" alt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Symbol" panose="05050102010706020507" pitchFamily="18" charset="2"/>
              <a:buChar char="-"/>
            </a:pPr>
            <a:endParaRPr lang="ru-RU" alt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ru-RU" alt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ru-RU" altLang="ru-RU" sz="23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0825" y="5737225"/>
            <a:ext cx="8642350" cy="966788"/>
          </a:xfrm>
          <a:prstGeom prst="roundRect">
            <a:avLst/>
          </a:prstGeom>
          <a:solidFill>
            <a:srgbClr val="00F26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2300" u="sng" dirty="0">
                <a:solidFill>
                  <a:srgbClr val="000000"/>
                </a:solidFill>
                <a:latin typeface="Monotype Corsiva" panose="03010101010201010101" pitchFamily="66" charset="0"/>
              </a:rPr>
              <a:t>Предположите:</a:t>
            </a:r>
            <a:r>
              <a:rPr sz="2300" dirty="0">
                <a:solidFill>
                  <a:srgbClr val="000000"/>
                </a:solidFill>
                <a:latin typeface="Monotype Corsiva" panose="03010101010201010101" pitchFamily="66" charset="0"/>
              </a:rPr>
              <a:t> какой вид электроэнергии будет преобладать с стране через 50 лет?  </a:t>
            </a:r>
            <a:endParaRPr sz="2300" dirty="0">
              <a:solidFill>
                <a:srgbClr val="0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395288" y="4941888"/>
            <a:ext cx="144463" cy="14287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395288" y="5300663"/>
            <a:ext cx="144463" cy="144463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344" name="TextBox 6"/>
          <p:cNvSpPr txBox="1"/>
          <p:nvPr/>
        </p:nvSpPr>
        <p:spPr>
          <a:xfrm>
            <a:off x="715963" y="4797425"/>
            <a:ext cx="2498725" cy="7223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ts val="600"/>
              </a:spcBef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ГЭС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ТЭС</a:t>
            </a:r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345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1268413"/>
            <a:ext cx="4341813" cy="3557587"/>
          </a:xfrm>
          <a:prstGeom prst="rect">
            <a:avLst/>
          </a:prstGeom>
          <a:noFill/>
          <a:ln w="28575" cap="flat" cmpd="sng">
            <a:solidFill>
              <a:srgbClr val="00CC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4346" name="TextBox 7"/>
          <p:cNvSpPr txBox="1"/>
          <p:nvPr/>
        </p:nvSpPr>
        <p:spPr>
          <a:xfrm>
            <a:off x="2079625" y="2565400"/>
            <a:ext cx="987425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Минская</a:t>
            </a:r>
            <a:endParaRPr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47" name="TextBox 9"/>
          <p:cNvSpPr txBox="1"/>
          <p:nvPr/>
        </p:nvSpPr>
        <p:spPr>
          <a:xfrm>
            <a:off x="3132138" y="2689225"/>
            <a:ext cx="1295400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Могилевская</a:t>
            </a:r>
            <a:endParaRPr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48" name="TextBox 12"/>
          <p:cNvSpPr txBox="1"/>
          <p:nvPr/>
        </p:nvSpPr>
        <p:spPr>
          <a:xfrm>
            <a:off x="2428875" y="2971800"/>
            <a:ext cx="1350963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Осиповичская</a:t>
            </a:r>
            <a:endParaRPr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827088" y="3573463"/>
            <a:ext cx="144463" cy="142875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3070225" y="2868613"/>
            <a:ext cx="144463" cy="142875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351" name="TextBox 21"/>
          <p:cNvSpPr txBox="1"/>
          <p:nvPr/>
        </p:nvSpPr>
        <p:spPr>
          <a:xfrm>
            <a:off x="2647950" y="3933825"/>
            <a:ext cx="1131888" cy="3063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Мозырская</a:t>
            </a:r>
            <a:endParaRPr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2555875" y="4030663"/>
            <a:ext cx="144463" cy="144463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353" name="Прямоугольник 2"/>
          <p:cNvSpPr/>
          <p:nvPr/>
        </p:nvSpPr>
        <p:spPr>
          <a:xfrm>
            <a:off x="1392238" y="2124075"/>
            <a:ext cx="338137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sz="2400" dirty="0">
              <a:latin typeface="Calibri" panose="020F0502020204030204" pitchFamily="34" charset="0"/>
            </a:endParaRPr>
          </a:p>
        </p:txBody>
      </p:sp>
      <p:sp>
        <p:nvSpPr>
          <p:cNvPr id="14354" name="TextBox 26"/>
          <p:cNvSpPr txBox="1"/>
          <p:nvPr/>
        </p:nvSpPr>
        <p:spPr>
          <a:xfrm>
            <a:off x="947738" y="3400425"/>
            <a:ext cx="1247775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Белоозерская</a:t>
            </a:r>
            <a:endParaRPr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2501900" y="2190750"/>
            <a:ext cx="142875" cy="142875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356" name="TextBox 28"/>
          <p:cNvSpPr txBox="1"/>
          <p:nvPr/>
        </p:nvSpPr>
        <p:spPr>
          <a:xfrm>
            <a:off x="2606675" y="1941513"/>
            <a:ext cx="1247775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Лукомльская</a:t>
            </a:r>
            <a:endParaRPr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2014538" y="2754313"/>
            <a:ext cx="144463" cy="144463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2376488" y="3240088"/>
            <a:ext cx="142875" cy="14446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533400" y="2771775"/>
            <a:ext cx="142875" cy="14287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360" name="TextBox 33"/>
          <p:cNvSpPr txBox="1"/>
          <p:nvPr/>
        </p:nvSpPr>
        <p:spPr>
          <a:xfrm>
            <a:off x="627063" y="2617788"/>
            <a:ext cx="1247775" cy="3063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Гродненская</a:t>
            </a:r>
            <a:endParaRPr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1258888" y="-3175"/>
            <a:ext cx="7854950" cy="11430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ru-RU" altLang="ru-RU" sz="3600" dirty="0">
                <a:latin typeface="Monotype Corsiva" panose="03010101010201010101" pitchFamily="66" charset="0"/>
              </a:rPr>
              <a:t>Лесная и деревообрабатывающая отрасль</a:t>
            </a:r>
            <a:endParaRPr lang="ru-RU" altLang="ru-RU" sz="3600" dirty="0">
              <a:latin typeface="Monotype Corsiva" panose="03010101010201010101" pitchFamily="66" charset="0"/>
            </a:endParaRPr>
          </a:p>
        </p:txBody>
      </p:sp>
      <p:pic>
        <p:nvPicPr>
          <p:cNvPr id="15363" name="Рисунок 4"/>
          <p:cNvPicPr>
            <a:picLocks noChangeAspect="1"/>
          </p:cNvPicPr>
          <p:nvPr/>
        </p:nvPicPr>
        <p:blipFill>
          <a:blip r:embed="rId1"/>
          <a:srcRect l="13562" r="12617"/>
          <a:stretch>
            <a:fillRect/>
          </a:stretch>
        </p:blipFill>
        <p:spPr>
          <a:xfrm>
            <a:off x="34925" y="41275"/>
            <a:ext cx="1081088" cy="1098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4603750" y="1052513"/>
            <a:ext cx="4432300" cy="4810125"/>
          </a:xfrm>
        </p:spPr>
        <p:txBody>
          <a:bodyPr vert="horz" wrap="square" lIns="91440" tIns="45720" rIns="91440" bIns="45720" numCol="1" anchor="t" anchorCtr="0" compatLnSpc="1"/>
          <a:p>
            <a:pPr marL="0" indent="0" eaLnBrk="1" hangingPunct="1">
              <a:lnSpc>
                <a:spcPct val="80000"/>
              </a:lnSpc>
              <a:buNone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отрасли: </a:t>
            </a: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Лесная отрасль одна из старых в Беларуси. 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Лесистость территории страны составляет 40%.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располагает развитой лесной, деревообрабатывающей и целлюлозно-бумажной промышленностью. 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отрасли:</a:t>
            </a: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Лесозаготовительная;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деревообрабатывающая:;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Целлюлозно-бумажная;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Лесохимическая.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Продукция отрасли: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мебель, лесопильные и строительные материалы, фанера, спички и т.д.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Symbol" panose="05050102010706020507" pitchFamily="18" charset="2"/>
              <a:buChar char="-"/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Symbol" panose="05050102010706020507" pitchFamily="18" charset="2"/>
              <a:buChar char="-"/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ru-RU" alt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7313" y="5991225"/>
            <a:ext cx="8948738" cy="755650"/>
          </a:xfrm>
          <a:prstGeom prst="roundRect">
            <a:avLst/>
          </a:prstGeom>
          <a:solidFill>
            <a:srgbClr val="00F26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2300" dirty="0">
                <a:solidFill>
                  <a:srgbClr val="000000"/>
                </a:solidFill>
                <a:latin typeface="Monotype Corsiva" panose="03010101010201010101" pitchFamily="66" charset="0"/>
              </a:rPr>
              <a:t>Какие факторы способствовали развитию </a:t>
            </a:r>
            <a:endParaRPr sz="2300" dirty="0">
              <a:solidFill>
                <a:srgbClr val="000000"/>
              </a:solidFill>
              <a:latin typeface="Monotype Corsiva" panose="03010101010201010101" pitchFamily="66" charset="0"/>
            </a:endParaRPr>
          </a:p>
          <a:p>
            <a:pPr lvl="0" algn="ctr">
              <a:buNone/>
            </a:pPr>
            <a:r>
              <a:rPr sz="2300" dirty="0">
                <a:solidFill>
                  <a:srgbClr val="000000"/>
                </a:solidFill>
                <a:latin typeface="Monotype Corsiva" panose="03010101010201010101" pitchFamily="66" charset="0"/>
              </a:rPr>
              <a:t>деревообрабатывающей отрасли в стране?</a:t>
            </a:r>
            <a:endParaRPr sz="2300" dirty="0">
              <a:solidFill>
                <a:srgbClr val="0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5366" name="TextBox 20"/>
          <p:cNvSpPr txBox="1"/>
          <p:nvPr/>
        </p:nvSpPr>
        <p:spPr>
          <a:xfrm>
            <a:off x="539750" y="4870450"/>
            <a:ext cx="3887788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ts val="600"/>
              </a:spcBef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Крупнейшие предприятия деревообрабатывающей отрасли</a:t>
            </a:r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307975" y="5029200"/>
            <a:ext cx="144463" cy="144463"/>
          </a:xfrm>
          <a:prstGeom prst="ellipse">
            <a:avLst/>
          </a:prstGeom>
          <a:solidFill>
            <a:srgbClr val="00F26D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5368" name="Группа 2"/>
          <p:cNvGrpSpPr/>
          <p:nvPr/>
        </p:nvGrpSpPr>
        <p:grpSpPr>
          <a:xfrm>
            <a:off x="85725" y="1196975"/>
            <a:ext cx="4341813" cy="3557588"/>
            <a:chOff x="86070" y="1196752"/>
            <a:chExt cx="4341914" cy="3557908"/>
          </a:xfrm>
        </p:grpSpPr>
        <p:pic>
          <p:nvPicPr>
            <p:cNvPr id="15369" name="Рисунок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070" y="1196752"/>
              <a:ext cx="4341914" cy="3557908"/>
            </a:xfrm>
            <a:prstGeom prst="rect">
              <a:avLst/>
            </a:prstGeom>
            <a:noFill/>
            <a:ln w="28575" cap="flat" cmpd="sng">
              <a:solidFill>
                <a:srgbClr val="00CC0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15370" name="TextBox 7"/>
            <p:cNvSpPr txBox="1"/>
            <p:nvPr/>
          </p:nvSpPr>
          <p:spPr>
            <a:xfrm>
              <a:off x="2079363" y="2564908"/>
              <a:ext cx="987593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Минск</a:t>
              </a:r>
              <a:endParaRPr sz="1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5371" name="TextBox 9"/>
            <p:cNvSpPr txBox="1"/>
            <p:nvPr/>
          </p:nvSpPr>
          <p:spPr>
            <a:xfrm>
              <a:off x="861999" y="2655845"/>
              <a:ext cx="987593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Мосты</a:t>
              </a:r>
              <a:endParaRPr sz="1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5372" name="TextBox 12"/>
            <p:cNvSpPr txBox="1"/>
            <p:nvPr/>
          </p:nvSpPr>
          <p:spPr>
            <a:xfrm>
              <a:off x="2938810" y="3537491"/>
              <a:ext cx="987593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Гомель</a:t>
              </a:r>
              <a:endParaRPr sz="1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" name="Овал 3"/>
            <p:cNvSpPr/>
            <p:nvPr/>
          </p:nvSpPr>
          <p:spPr>
            <a:xfrm>
              <a:off x="1975239" y="2708188"/>
              <a:ext cx="144466" cy="144476"/>
            </a:xfrm>
            <a:prstGeom prst="ellipse">
              <a:avLst/>
            </a:prstGeom>
            <a:solidFill>
              <a:srgbClr val="00F26D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3407197" y="3789373"/>
              <a:ext cx="144466" cy="144475"/>
            </a:xfrm>
            <a:prstGeom prst="ellipse">
              <a:avLst/>
            </a:prstGeom>
            <a:solidFill>
              <a:srgbClr val="00F26D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Овал 17"/>
            <p:cNvSpPr/>
            <p:nvPr/>
          </p:nvSpPr>
          <p:spPr>
            <a:xfrm>
              <a:off x="827450" y="2903469"/>
              <a:ext cx="144465" cy="144475"/>
            </a:xfrm>
            <a:prstGeom prst="ellipse">
              <a:avLst/>
            </a:prstGeom>
            <a:solidFill>
              <a:srgbClr val="00F26D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376" name="TextBox 21"/>
            <p:cNvSpPr txBox="1"/>
            <p:nvPr/>
          </p:nvSpPr>
          <p:spPr>
            <a:xfrm>
              <a:off x="1346572" y="3573016"/>
              <a:ext cx="987593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Пинск</a:t>
              </a:r>
              <a:endParaRPr sz="1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5377" name="TextBox 23"/>
            <p:cNvSpPr txBox="1"/>
            <p:nvPr/>
          </p:nvSpPr>
          <p:spPr>
            <a:xfrm>
              <a:off x="1518921" y="2051300"/>
              <a:ext cx="1120883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Ольховка</a:t>
              </a:r>
              <a:endParaRPr sz="1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5" name="Овал 24"/>
            <p:cNvSpPr/>
            <p:nvPr/>
          </p:nvSpPr>
          <p:spPr>
            <a:xfrm>
              <a:off x="1475165" y="2263648"/>
              <a:ext cx="144465" cy="144476"/>
            </a:xfrm>
            <a:prstGeom prst="ellipse">
              <a:avLst/>
            </a:prstGeom>
            <a:solidFill>
              <a:srgbClr val="00F26D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Овал 26"/>
            <p:cNvSpPr/>
            <p:nvPr/>
          </p:nvSpPr>
          <p:spPr>
            <a:xfrm>
              <a:off x="1332287" y="3789373"/>
              <a:ext cx="142878" cy="144475"/>
            </a:xfrm>
            <a:prstGeom prst="ellipse">
              <a:avLst/>
            </a:prstGeom>
            <a:solidFill>
              <a:srgbClr val="00F26D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Овал 27"/>
            <p:cNvSpPr/>
            <p:nvPr/>
          </p:nvSpPr>
          <p:spPr>
            <a:xfrm>
              <a:off x="3067464" y="1885789"/>
              <a:ext cx="142878" cy="144476"/>
            </a:xfrm>
            <a:prstGeom prst="ellipse">
              <a:avLst/>
            </a:prstGeom>
            <a:solidFill>
              <a:srgbClr val="00F26D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381" name="TextBox 28"/>
            <p:cNvSpPr txBox="1"/>
            <p:nvPr/>
          </p:nvSpPr>
          <p:spPr>
            <a:xfrm>
              <a:off x="2717175" y="1592325"/>
              <a:ext cx="987593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Витебск</a:t>
              </a:r>
              <a:endParaRPr sz="1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258888" y="-3175"/>
            <a:ext cx="7854950" cy="11430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ru-RU" altLang="ru-RU" dirty="0">
                <a:latin typeface="Monotype Corsiva" panose="03010101010201010101" pitchFamily="66" charset="0"/>
              </a:rPr>
              <a:t>Пищевая промышленность</a:t>
            </a:r>
            <a:endParaRPr lang="ru-RU" altLang="ru-RU" dirty="0">
              <a:latin typeface="Monotype Corsiva" panose="03010101010201010101" pitchFamily="66" charset="0"/>
            </a:endParaRPr>
          </a:p>
        </p:txBody>
      </p:sp>
      <p:pic>
        <p:nvPicPr>
          <p:cNvPr id="16387" name="Рисунок 4"/>
          <p:cNvPicPr>
            <a:picLocks noChangeAspect="1"/>
          </p:cNvPicPr>
          <p:nvPr/>
        </p:nvPicPr>
        <p:blipFill>
          <a:blip r:embed="rId2"/>
          <a:srcRect l="13562" r="12617"/>
          <a:stretch>
            <a:fillRect/>
          </a:stretch>
        </p:blipFill>
        <p:spPr>
          <a:xfrm>
            <a:off x="34925" y="41275"/>
            <a:ext cx="1081088" cy="1098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Скругленный прямоугольник 13"/>
          <p:cNvSpPr/>
          <p:nvPr/>
        </p:nvSpPr>
        <p:spPr>
          <a:xfrm>
            <a:off x="87313" y="5991225"/>
            <a:ext cx="8948738" cy="755650"/>
          </a:xfrm>
          <a:prstGeom prst="roundRect">
            <a:avLst/>
          </a:prstGeom>
          <a:solidFill>
            <a:srgbClr val="00F26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2300" dirty="0">
                <a:solidFill>
                  <a:srgbClr val="000000"/>
                </a:solidFill>
                <a:latin typeface="Monotype Corsiva" panose="03010101010201010101" pitchFamily="66" charset="0"/>
              </a:rPr>
              <a:t>Почему визитной карточкой Беларуси является молочная продукция?</a:t>
            </a:r>
            <a:endParaRPr sz="2300" dirty="0">
              <a:solidFill>
                <a:srgbClr val="0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409950" y="2633663"/>
            <a:ext cx="2303463" cy="1368425"/>
          </a:xfrm>
          <a:prstGeom prst="roundRect">
            <a:avLst/>
          </a:prstGeom>
          <a:solidFill>
            <a:srgbClr val="66FF66"/>
          </a:solidFill>
          <a:ln>
            <a:solidFill>
              <a:srgbClr val="003217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Продукция пищевой промышленности Беларуси</a:t>
            </a:r>
            <a:endParaRPr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6390" name="Группа 30"/>
          <p:cNvGrpSpPr/>
          <p:nvPr/>
        </p:nvGrpSpPr>
        <p:grpSpPr>
          <a:xfrm>
            <a:off x="1265238" y="4652963"/>
            <a:ext cx="2063750" cy="1284287"/>
            <a:chOff x="1265291" y="4665829"/>
            <a:chExt cx="2064013" cy="1283451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1265291" y="4665829"/>
              <a:ext cx="2064013" cy="1283451"/>
            </a:xfrm>
            <a:prstGeom prst="roundRect">
              <a:avLst/>
            </a:prstGeom>
            <a:solidFill>
              <a:srgbClr val="66FF66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</a:lstStyle>
            <a:p>
              <a:pPr lvl="0" algn="ctr">
                <a:buNone/>
              </a:pPr>
              <a:endPara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>
                <a:buNone/>
              </a:pPr>
              <a:endPara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>
                <a:buNone/>
              </a:pPr>
              <a:endPara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>
                <a:buNone/>
              </a:pPr>
              <a:r>
                <a:rPr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рыбная</a:t>
              </a:r>
              <a:endParaRPr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6991" y="4786474"/>
              <a:ext cx="1406780" cy="79131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16391" name="Группа 31"/>
          <p:cNvGrpSpPr/>
          <p:nvPr/>
        </p:nvGrpSpPr>
        <p:grpSpPr>
          <a:xfrm>
            <a:off x="3505200" y="4257675"/>
            <a:ext cx="2343150" cy="1665288"/>
            <a:chOff x="3505671" y="4257260"/>
            <a:chExt cx="2342522" cy="1665922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3505671" y="4257260"/>
              <a:ext cx="2342522" cy="1665922"/>
            </a:xfrm>
            <a:prstGeom prst="roundRect">
              <a:avLst/>
            </a:prstGeom>
            <a:solidFill>
              <a:srgbClr val="66FF66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</a:lstStyle>
            <a:p>
              <a:pPr lvl="0" algn="ctr">
                <a:buNone/>
              </a:pPr>
              <a:endPara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>
                <a:buNone/>
              </a:pPr>
              <a:endPara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>
                <a:buNone/>
              </a:pPr>
              <a:endPara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>
                <a:buNone/>
              </a:pPr>
              <a:endPara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>
                <a:buNone/>
              </a:pPr>
              <a:r>
                <a:rPr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мясная</a:t>
              </a:r>
              <a:endParaRPr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4333" y="4428702"/>
              <a:ext cx="1709262" cy="113639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16392" name="Группа 26"/>
          <p:cNvGrpSpPr/>
          <p:nvPr/>
        </p:nvGrpSpPr>
        <p:grpSpPr>
          <a:xfrm>
            <a:off x="323850" y="2346325"/>
            <a:ext cx="2087563" cy="2185988"/>
            <a:chOff x="1145906" y="872347"/>
            <a:chExt cx="2088232" cy="2186610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1145906" y="872347"/>
              <a:ext cx="2088232" cy="2186610"/>
            </a:xfrm>
            <a:prstGeom prst="roundRect">
              <a:avLst/>
            </a:prstGeom>
            <a:solidFill>
              <a:srgbClr val="66FF66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</a:lstStyle>
            <a:p>
              <a:pPr lvl="0" algn="ctr">
                <a:buNone/>
              </a:pPr>
              <a:endPara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>
                <a:buNone/>
              </a:pPr>
              <a:endPara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>
                <a:buNone/>
              </a:pPr>
              <a:endPara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>
                <a:buNone/>
              </a:pPr>
              <a:endPara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>
                <a:buNone/>
              </a:pPr>
              <a:endPara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>
                <a:buNone/>
              </a:pPr>
              <a:r>
                <a:rPr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мукомольно-крупяная</a:t>
              </a:r>
              <a:endParaRPr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5054" y="950353"/>
              <a:ext cx="1540513" cy="146948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16393" name="Группа 28"/>
          <p:cNvGrpSpPr/>
          <p:nvPr/>
        </p:nvGrpSpPr>
        <p:grpSpPr>
          <a:xfrm>
            <a:off x="6954838" y="2851150"/>
            <a:ext cx="1868487" cy="1492250"/>
            <a:chOff x="4067944" y="4430239"/>
            <a:chExt cx="1868230" cy="1492315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4067944" y="4430239"/>
              <a:ext cx="1868230" cy="1492315"/>
            </a:xfrm>
            <a:prstGeom prst="roundRect">
              <a:avLst/>
            </a:prstGeom>
            <a:solidFill>
              <a:srgbClr val="66FF66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</a:lstStyle>
            <a:p>
              <a:pPr lvl="0" algn="ctr">
                <a:buNone/>
              </a:pPr>
              <a:endPara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>
                <a:buNone/>
              </a:pPr>
              <a:endPara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>
                <a:buNone/>
              </a:pPr>
              <a:endPara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>
                <a:buNone/>
              </a:pPr>
              <a:endPara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>
                <a:buNone/>
              </a:pPr>
              <a:r>
                <a:rPr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сахарная</a:t>
              </a:r>
              <a:endParaRPr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4824" y="4528971"/>
              <a:ext cx="1135288" cy="113528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16394" name="Группа 29"/>
          <p:cNvGrpSpPr/>
          <p:nvPr/>
        </p:nvGrpSpPr>
        <p:grpSpPr>
          <a:xfrm>
            <a:off x="1692275" y="836613"/>
            <a:ext cx="2965450" cy="1430337"/>
            <a:chOff x="87425" y="3129086"/>
            <a:chExt cx="2966346" cy="1430979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87425" y="3129086"/>
              <a:ext cx="2966346" cy="1430979"/>
            </a:xfrm>
            <a:prstGeom prst="roundRect">
              <a:avLst/>
            </a:prstGeom>
            <a:solidFill>
              <a:srgbClr val="66FF66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</a:lstStyle>
            <a:p>
              <a:pPr lvl="0" algn="ctr">
                <a:buNone/>
              </a:pPr>
              <a:endPara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>
                <a:buNone/>
              </a:pPr>
              <a:endPara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>
                <a:buNone/>
              </a:pPr>
              <a:endPara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>
                <a:buNone/>
              </a:pPr>
              <a:r>
                <a:rPr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молочная</a:t>
              </a:r>
              <a:endParaRPr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985" b="20325"/>
            <a:stretch>
              <a:fillRect/>
            </a:stretch>
          </p:blipFill>
          <p:spPr>
            <a:xfrm>
              <a:off x="1135697" y="3198644"/>
              <a:ext cx="1636103" cy="87842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372" y="3198352"/>
              <a:ext cx="863252" cy="88591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16395" name="Группа 24"/>
          <p:cNvGrpSpPr/>
          <p:nvPr/>
        </p:nvGrpSpPr>
        <p:grpSpPr>
          <a:xfrm>
            <a:off x="5975350" y="4452938"/>
            <a:ext cx="2063750" cy="1493837"/>
            <a:chOff x="6660232" y="4430239"/>
            <a:chExt cx="2064013" cy="1492315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6660232" y="4430239"/>
              <a:ext cx="2064013" cy="1492315"/>
            </a:xfrm>
            <a:prstGeom prst="roundRect">
              <a:avLst/>
            </a:prstGeom>
            <a:solidFill>
              <a:srgbClr val="66FF66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</a:lstStyle>
            <a:p>
              <a:pPr lvl="0" algn="ctr">
                <a:buNone/>
              </a:pPr>
              <a:endPara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>
                <a:buNone/>
              </a:pPr>
              <a:endPara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>
                <a:buNone/>
              </a:pPr>
              <a:endPara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>
                <a:buNone/>
              </a:pPr>
              <a:endPara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>
                <a:buNone/>
              </a:pPr>
              <a:r>
                <a:rPr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солевая</a:t>
              </a:r>
              <a:endParaRPr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2131" y="4528971"/>
              <a:ext cx="1132277" cy="113227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16396" name="Группа 27"/>
          <p:cNvGrpSpPr/>
          <p:nvPr/>
        </p:nvGrpSpPr>
        <p:grpSpPr>
          <a:xfrm>
            <a:off x="5795963" y="836613"/>
            <a:ext cx="2076450" cy="1944687"/>
            <a:chOff x="6182337" y="764704"/>
            <a:chExt cx="2075898" cy="1944216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6182337" y="764704"/>
              <a:ext cx="2075898" cy="1944216"/>
            </a:xfrm>
            <a:prstGeom prst="roundRect">
              <a:avLst/>
            </a:prstGeom>
            <a:solidFill>
              <a:srgbClr val="66FF66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</a:lstStyle>
            <a:p>
              <a:pPr lvl="0" algn="ctr">
                <a:buNone/>
              </a:pPr>
              <a:endPara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>
                <a:buNone/>
              </a:pPr>
              <a:endPara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>
                <a:buNone/>
              </a:pPr>
              <a:endPara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>
                <a:buNone/>
              </a:pPr>
              <a:endPara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>
                <a:buNone/>
              </a:pPr>
              <a:endPara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>
                <a:buNone/>
              </a:pPr>
              <a:r>
                <a:rPr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хлебопекарная</a:t>
              </a:r>
              <a:endParaRPr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4208" y="876393"/>
              <a:ext cx="1568990" cy="134484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17410" name="Группа 2"/>
          <p:cNvGrpSpPr/>
          <p:nvPr/>
        </p:nvGrpSpPr>
        <p:grpSpPr>
          <a:xfrm>
            <a:off x="85725" y="1196975"/>
            <a:ext cx="5057775" cy="4143375"/>
            <a:chOff x="86069" y="1196752"/>
            <a:chExt cx="5056856" cy="4143755"/>
          </a:xfrm>
        </p:grpSpPr>
        <p:pic>
          <p:nvPicPr>
            <p:cNvPr id="17434" name="Рисунок 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069" y="1196752"/>
              <a:ext cx="5056856" cy="4143755"/>
            </a:xfrm>
            <a:prstGeom prst="rect">
              <a:avLst/>
            </a:prstGeom>
            <a:noFill/>
            <a:ln w="28575" cap="flat" cmpd="sng">
              <a:solidFill>
                <a:srgbClr val="00CC0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17435" name="TextBox 31"/>
            <p:cNvSpPr txBox="1"/>
            <p:nvPr/>
          </p:nvSpPr>
          <p:spPr>
            <a:xfrm>
              <a:off x="2364160" y="2720735"/>
              <a:ext cx="987593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Минск</a:t>
              </a:r>
              <a:endParaRPr sz="1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7436" name="TextBox 32"/>
            <p:cNvSpPr txBox="1"/>
            <p:nvPr/>
          </p:nvSpPr>
          <p:spPr>
            <a:xfrm>
              <a:off x="1023845" y="3695388"/>
              <a:ext cx="987593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Береза</a:t>
              </a:r>
              <a:endParaRPr sz="1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0" name="Овал 39"/>
            <p:cNvSpPr/>
            <p:nvPr/>
          </p:nvSpPr>
          <p:spPr>
            <a:xfrm>
              <a:off x="3609679" y="2541488"/>
              <a:ext cx="144437" cy="142888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438" name="TextBox 40"/>
            <p:cNvSpPr txBox="1"/>
            <p:nvPr/>
          </p:nvSpPr>
          <p:spPr>
            <a:xfrm>
              <a:off x="765834" y="2649284"/>
              <a:ext cx="987593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Лида</a:t>
              </a:r>
              <a:endParaRPr sz="1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7439" name="TextBox 41"/>
            <p:cNvSpPr txBox="1"/>
            <p:nvPr/>
          </p:nvSpPr>
          <p:spPr>
            <a:xfrm>
              <a:off x="3632007" y="2319791"/>
              <a:ext cx="987593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Орша</a:t>
              </a:r>
              <a:endParaRPr sz="1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7440" name="TextBox 42"/>
            <p:cNvSpPr txBox="1"/>
            <p:nvPr/>
          </p:nvSpPr>
          <p:spPr>
            <a:xfrm>
              <a:off x="3632008" y="2837105"/>
              <a:ext cx="987593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Могилев</a:t>
              </a:r>
              <a:endParaRPr sz="1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7441" name="TextBox 44"/>
            <p:cNvSpPr txBox="1"/>
            <p:nvPr/>
          </p:nvSpPr>
          <p:spPr>
            <a:xfrm>
              <a:off x="1598116" y="2631623"/>
              <a:ext cx="987593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Ивинец</a:t>
              </a:r>
              <a:endParaRPr sz="1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7442" name="TextBox 45"/>
            <p:cNvSpPr txBox="1"/>
            <p:nvPr/>
          </p:nvSpPr>
          <p:spPr>
            <a:xfrm>
              <a:off x="3138210" y="4455411"/>
              <a:ext cx="987593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Наровля</a:t>
              </a:r>
              <a:endParaRPr sz="1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7443" name="TextBox 46"/>
            <p:cNvSpPr txBox="1"/>
            <p:nvPr/>
          </p:nvSpPr>
          <p:spPr>
            <a:xfrm>
              <a:off x="2064338" y="4128663"/>
              <a:ext cx="1193086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Калинковичи</a:t>
              </a:r>
              <a:endParaRPr sz="1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7444" name="TextBox 47"/>
            <p:cNvSpPr txBox="1"/>
            <p:nvPr/>
          </p:nvSpPr>
          <p:spPr>
            <a:xfrm>
              <a:off x="2432279" y="1527745"/>
              <a:ext cx="987593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Миоры</a:t>
              </a:r>
              <a:endParaRPr sz="1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1" name="Овал 50"/>
            <p:cNvSpPr/>
            <p:nvPr/>
          </p:nvSpPr>
          <p:spPr>
            <a:xfrm>
              <a:off x="1927234" y="2919348"/>
              <a:ext cx="144437" cy="142888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446" name="TextBox 51"/>
            <p:cNvSpPr txBox="1"/>
            <p:nvPr/>
          </p:nvSpPr>
          <p:spPr>
            <a:xfrm>
              <a:off x="3639799" y="1778430"/>
              <a:ext cx="987593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Витебск</a:t>
              </a:r>
              <a:endParaRPr sz="1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3" name="Овал 52"/>
            <p:cNvSpPr/>
            <p:nvPr/>
          </p:nvSpPr>
          <p:spPr>
            <a:xfrm>
              <a:off x="3620790" y="1996925"/>
              <a:ext cx="144436" cy="144476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448" name="TextBox 58"/>
            <p:cNvSpPr txBox="1"/>
            <p:nvPr/>
          </p:nvSpPr>
          <p:spPr>
            <a:xfrm>
              <a:off x="848103" y="2905199"/>
              <a:ext cx="987593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Скидель</a:t>
              </a:r>
              <a:endParaRPr sz="1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7449" name="TextBox 59"/>
            <p:cNvSpPr txBox="1"/>
            <p:nvPr/>
          </p:nvSpPr>
          <p:spPr>
            <a:xfrm>
              <a:off x="730119" y="4034051"/>
              <a:ext cx="987593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Жабинка</a:t>
              </a:r>
              <a:endParaRPr sz="1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7450" name="TextBox 60"/>
            <p:cNvSpPr txBox="1"/>
            <p:nvPr/>
          </p:nvSpPr>
          <p:spPr>
            <a:xfrm>
              <a:off x="3936808" y="3925232"/>
              <a:ext cx="987593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Гомель</a:t>
              </a:r>
              <a:endParaRPr sz="1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2" name="Овал 61"/>
            <p:cNvSpPr/>
            <p:nvPr/>
          </p:nvSpPr>
          <p:spPr>
            <a:xfrm>
              <a:off x="800314" y="3046360"/>
              <a:ext cx="144437" cy="14288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3" name="Овал 62"/>
            <p:cNvSpPr/>
            <p:nvPr/>
          </p:nvSpPr>
          <p:spPr>
            <a:xfrm>
              <a:off x="630483" y="4129134"/>
              <a:ext cx="144436" cy="14288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453" name="TextBox 67"/>
            <p:cNvSpPr txBox="1"/>
            <p:nvPr/>
          </p:nvSpPr>
          <p:spPr>
            <a:xfrm>
              <a:off x="2136185" y="4433462"/>
              <a:ext cx="987593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Мозырь</a:t>
              </a:r>
              <a:endParaRPr sz="1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17411" name="Заголовок 1"/>
          <p:cNvSpPr>
            <a:spLocks noGrp="1"/>
          </p:cNvSpPr>
          <p:nvPr>
            <p:ph type="title"/>
          </p:nvPr>
        </p:nvSpPr>
        <p:spPr>
          <a:xfrm>
            <a:off x="1258888" y="-3175"/>
            <a:ext cx="7854950" cy="11430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ru-RU" altLang="ru-RU" dirty="0">
                <a:latin typeface="Monotype Corsiva" panose="03010101010201010101" pitchFamily="66" charset="0"/>
              </a:rPr>
              <a:t>Пищевая промышленность</a:t>
            </a:r>
            <a:endParaRPr lang="ru-RU" altLang="ru-RU" dirty="0">
              <a:latin typeface="Monotype Corsiva" panose="03010101010201010101" pitchFamily="66" charset="0"/>
            </a:endParaRPr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5724525" y="1139825"/>
            <a:ext cx="3311525" cy="4722813"/>
          </a:xfrm>
        </p:spPr>
        <p:txBody>
          <a:bodyPr vert="horz" wrap="square" lIns="91440" tIns="45720" rIns="91440" bIns="45720" numCol="1" anchor="t" anchorCtr="0" compatLnSpc="1"/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Отрасли пищевой промышленности: </a:t>
            </a: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Мясная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Кондитерская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Масложировая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сахара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соли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Хлебопекарная, молочная и плодоовощная промышленности располагаются в большинстве районных центров.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endParaRPr lang="ru-RU" alt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7413" name="Рисунок 4"/>
          <p:cNvPicPr>
            <a:picLocks noChangeAspect="1"/>
          </p:cNvPicPr>
          <p:nvPr/>
        </p:nvPicPr>
        <p:blipFill>
          <a:blip r:embed="rId3"/>
          <a:srcRect l="13562" r="12617"/>
          <a:stretch>
            <a:fillRect/>
          </a:stretch>
        </p:blipFill>
        <p:spPr>
          <a:xfrm>
            <a:off x="34925" y="41275"/>
            <a:ext cx="1081088" cy="1098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Скругленный прямоугольник 13"/>
          <p:cNvSpPr/>
          <p:nvPr/>
        </p:nvSpPr>
        <p:spPr>
          <a:xfrm>
            <a:off x="87313" y="5991225"/>
            <a:ext cx="8948738" cy="755650"/>
          </a:xfrm>
          <a:prstGeom prst="roundRect">
            <a:avLst/>
          </a:prstGeom>
          <a:solidFill>
            <a:srgbClr val="00F26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2300" dirty="0">
                <a:solidFill>
                  <a:srgbClr val="000000"/>
                </a:solidFill>
                <a:latin typeface="Monotype Corsiva" panose="03010101010201010101" pitchFamily="66" charset="0"/>
              </a:rPr>
              <a:t>Какие основные факторы оказывают влияние на размещение пищевой промышленности?  </a:t>
            </a:r>
            <a:endParaRPr sz="2300" dirty="0">
              <a:solidFill>
                <a:srgbClr val="0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5372100" y="1790700"/>
            <a:ext cx="144463" cy="144463"/>
          </a:xfrm>
          <a:prstGeom prst="ellipse">
            <a:avLst/>
          </a:prstGeom>
          <a:solidFill>
            <a:srgbClr val="C00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2339975" y="2924175"/>
            <a:ext cx="144463" cy="144463"/>
          </a:xfrm>
          <a:prstGeom prst="ellipse">
            <a:avLst/>
          </a:prstGeom>
          <a:solidFill>
            <a:srgbClr val="C00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971550" y="3946525"/>
            <a:ext cx="144463" cy="144463"/>
          </a:xfrm>
          <a:prstGeom prst="ellipse">
            <a:avLst/>
          </a:prstGeom>
          <a:solidFill>
            <a:srgbClr val="C00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3584575" y="3048000"/>
            <a:ext cx="144463" cy="144463"/>
          </a:xfrm>
          <a:prstGeom prst="ellipse">
            <a:avLst/>
          </a:prstGeom>
          <a:solidFill>
            <a:srgbClr val="C00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2397125" y="1722438"/>
            <a:ext cx="144463" cy="142875"/>
          </a:xfrm>
          <a:prstGeom prst="ellipse">
            <a:avLst/>
          </a:prstGeom>
          <a:solidFill>
            <a:srgbClr val="C00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3059113" y="4362450"/>
            <a:ext cx="144463" cy="144463"/>
          </a:xfrm>
          <a:prstGeom prst="ellipse">
            <a:avLst/>
          </a:prstGeom>
          <a:solidFill>
            <a:srgbClr val="C00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1284288" y="2860675"/>
            <a:ext cx="144463" cy="144463"/>
          </a:xfrm>
          <a:prstGeom prst="ellipse">
            <a:avLst/>
          </a:prstGeom>
          <a:solidFill>
            <a:srgbClr val="C00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833438" y="3357563"/>
            <a:ext cx="144463" cy="144463"/>
          </a:xfrm>
          <a:prstGeom prst="ellipse">
            <a:avLst/>
          </a:prstGeom>
          <a:solidFill>
            <a:srgbClr val="C00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423" name="TextBox 43"/>
          <p:cNvSpPr txBox="1"/>
          <p:nvPr/>
        </p:nvSpPr>
        <p:spPr>
          <a:xfrm>
            <a:off x="889000" y="3175000"/>
            <a:ext cx="1123950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Волковыск</a:t>
            </a:r>
            <a:endParaRPr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5372100" y="2152650"/>
            <a:ext cx="144463" cy="144463"/>
          </a:xfrm>
          <a:prstGeom prst="ellipse">
            <a:avLst/>
          </a:prstGeom>
          <a:solidFill>
            <a:srgbClr val="0070C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3133725" y="4670425"/>
            <a:ext cx="144463" cy="142875"/>
          </a:xfrm>
          <a:prstGeom prst="ellipse">
            <a:avLst/>
          </a:prstGeom>
          <a:solidFill>
            <a:srgbClr val="0070C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5370513" y="2540000"/>
            <a:ext cx="144463" cy="144463"/>
          </a:xfrm>
          <a:prstGeom prst="ellipse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3878263" y="4175125"/>
            <a:ext cx="144463" cy="142875"/>
          </a:xfrm>
          <a:prstGeom prst="ellipse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2397125" y="2989263"/>
            <a:ext cx="144463" cy="144463"/>
          </a:xfrm>
          <a:prstGeom prst="ellipse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7" name="Овал 56"/>
          <p:cNvSpPr/>
          <p:nvPr/>
        </p:nvSpPr>
        <p:spPr>
          <a:xfrm>
            <a:off x="5370513" y="2813050"/>
            <a:ext cx="144463" cy="144463"/>
          </a:xfrm>
          <a:prstGeom prst="ellipse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430" name="TextBox 57"/>
          <p:cNvSpPr txBox="1"/>
          <p:nvPr/>
        </p:nvSpPr>
        <p:spPr>
          <a:xfrm>
            <a:off x="2355850" y="3587750"/>
            <a:ext cx="987425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Солигорск</a:t>
            </a:r>
            <a:endParaRPr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5370513" y="3101975"/>
            <a:ext cx="144463" cy="144463"/>
          </a:xfrm>
          <a:prstGeom prst="ellipse">
            <a:avLst/>
          </a:prstGeom>
          <a:solidFill>
            <a:srgbClr val="7030A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2278063" y="3787775"/>
            <a:ext cx="144463" cy="144463"/>
          </a:xfrm>
          <a:prstGeom prst="ellipse">
            <a:avLst/>
          </a:prstGeom>
          <a:solidFill>
            <a:srgbClr val="7030A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6" name="Овал 65"/>
          <p:cNvSpPr/>
          <p:nvPr/>
        </p:nvSpPr>
        <p:spPr>
          <a:xfrm>
            <a:off x="2933700" y="4495800"/>
            <a:ext cx="144463" cy="144463"/>
          </a:xfrm>
          <a:prstGeom prst="ellipse">
            <a:avLst/>
          </a:prstGeom>
          <a:solidFill>
            <a:srgbClr val="7030A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18434" name="Группа 2"/>
          <p:cNvGrpSpPr/>
          <p:nvPr/>
        </p:nvGrpSpPr>
        <p:grpSpPr>
          <a:xfrm>
            <a:off x="85725" y="1196975"/>
            <a:ext cx="5057775" cy="4143375"/>
            <a:chOff x="86069" y="1196752"/>
            <a:chExt cx="5056856" cy="4143755"/>
          </a:xfrm>
        </p:grpSpPr>
        <p:pic>
          <p:nvPicPr>
            <p:cNvPr id="18458" name="Рисунок 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069" y="1196752"/>
              <a:ext cx="5056856" cy="4143755"/>
            </a:xfrm>
            <a:prstGeom prst="rect">
              <a:avLst/>
            </a:prstGeom>
            <a:noFill/>
            <a:ln w="28575" cap="flat" cmpd="sng">
              <a:solidFill>
                <a:srgbClr val="00CC0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18459" name="TextBox 31"/>
            <p:cNvSpPr txBox="1"/>
            <p:nvPr/>
          </p:nvSpPr>
          <p:spPr>
            <a:xfrm>
              <a:off x="2364160" y="2720735"/>
              <a:ext cx="987593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Минск</a:t>
              </a:r>
              <a:endParaRPr sz="1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8460" name="TextBox 32"/>
            <p:cNvSpPr txBox="1"/>
            <p:nvPr/>
          </p:nvSpPr>
          <p:spPr>
            <a:xfrm>
              <a:off x="1023845" y="3695388"/>
              <a:ext cx="987593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Береза</a:t>
              </a:r>
              <a:endParaRPr sz="1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0" name="Овал 39"/>
            <p:cNvSpPr/>
            <p:nvPr/>
          </p:nvSpPr>
          <p:spPr>
            <a:xfrm>
              <a:off x="3609679" y="2541488"/>
              <a:ext cx="144437" cy="142888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462" name="TextBox 40"/>
            <p:cNvSpPr txBox="1"/>
            <p:nvPr/>
          </p:nvSpPr>
          <p:spPr>
            <a:xfrm>
              <a:off x="765834" y="2649284"/>
              <a:ext cx="987593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Лида</a:t>
              </a:r>
              <a:endParaRPr sz="1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8463" name="TextBox 41"/>
            <p:cNvSpPr txBox="1"/>
            <p:nvPr/>
          </p:nvSpPr>
          <p:spPr>
            <a:xfrm>
              <a:off x="3632007" y="2319791"/>
              <a:ext cx="987593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Орша</a:t>
              </a:r>
              <a:endParaRPr sz="1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8464" name="TextBox 42"/>
            <p:cNvSpPr txBox="1"/>
            <p:nvPr/>
          </p:nvSpPr>
          <p:spPr>
            <a:xfrm>
              <a:off x="3632008" y="2837105"/>
              <a:ext cx="987593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Могилев</a:t>
              </a:r>
              <a:endParaRPr sz="1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8465" name="TextBox 44"/>
            <p:cNvSpPr txBox="1"/>
            <p:nvPr/>
          </p:nvSpPr>
          <p:spPr>
            <a:xfrm>
              <a:off x="1598116" y="2631623"/>
              <a:ext cx="987593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Ивинец</a:t>
              </a:r>
              <a:endParaRPr sz="1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8466" name="TextBox 45"/>
            <p:cNvSpPr txBox="1"/>
            <p:nvPr/>
          </p:nvSpPr>
          <p:spPr>
            <a:xfrm>
              <a:off x="3138210" y="4455411"/>
              <a:ext cx="987593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Наровля</a:t>
              </a:r>
              <a:endParaRPr sz="1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8467" name="TextBox 46"/>
            <p:cNvSpPr txBox="1"/>
            <p:nvPr/>
          </p:nvSpPr>
          <p:spPr>
            <a:xfrm>
              <a:off x="2064338" y="4128663"/>
              <a:ext cx="1193086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Калинковичи</a:t>
              </a:r>
              <a:endParaRPr sz="1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8468" name="TextBox 47"/>
            <p:cNvSpPr txBox="1"/>
            <p:nvPr/>
          </p:nvSpPr>
          <p:spPr>
            <a:xfrm>
              <a:off x="2432279" y="1527745"/>
              <a:ext cx="987593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Миоры</a:t>
              </a:r>
              <a:endParaRPr sz="1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1" name="Овал 50"/>
            <p:cNvSpPr/>
            <p:nvPr/>
          </p:nvSpPr>
          <p:spPr>
            <a:xfrm>
              <a:off x="1927234" y="2919348"/>
              <a:ext cx="144437" cy="142888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470" name="TextBox 51"/>
            <p:cNvSpPr txBox="1"/>
            <p:nvPr/>
          </p:nvSpPr>
          <p:spPr>
            <a:xfrm>
              <a:off x="3639799" y="1778430"/>
              <a:ext cx="987593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Витебск</a:t>
              </a:r>
              <a:endParaRPr sz="1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3" name="Овал 52"/>
            <p:cNvSpPr/>
            <p:nvPr/>
          </p:nvSpPr>
          <p:spPr>
            <a:xfrm>
              <a:off x="3620790" y="1996925"/>
              <a:ext cx="144436" cy="144476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472" name="TextBox 58"/>
            <p:cNvSpPr txBox="1"/>
            <p:nvPr/>
          </p:nvSpPr>
          <p:spPr>
            <a:xfrm>
              <a:off x="848103" y="2905199"/>
              <a:ext cx="987593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Скидель</a:t>
              </a:r>
              <a:endParaRPr sz="1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8473" name="TextBox 59"/>
            <p:cNvSpPr txBox="1"/>
            <p:nvPr/>
          </p:nvSpPr>
          <p:spPr>
            <a:xfrm>
              <a:off x="730119" y="4034051"/>
              <a:ext cx="987593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Жабинка</a:t>
              </a:r>
              <a:endParaRPr sz="1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8474" name="TextBox 60"/>
            <p:cNvSpPr txBox="1"/>
            <p:nvPr/>
          </p:nvSpPr>
          <p:spPr>
            <a:xfrm>
              <a:off x="3936808" y="3925232"/>
              <a:ext cx="987593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Гомель</a:t>
              </a:r>
              <a:endParaRPr sz="1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2" name="Овал 61"/>
            <p:cNvSpPr/>
            <p:nvPr/>
          </p:nvSpPr>
          <p:spPr>
            <a:xfrm>
              <a:off x="800314" y="3046360"/>
              <a:ext cx="144437" cy="14288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3" name="Овал 62"/>
            <p:cNvSpPr/>
            <p:nvPr/>
          </p:nvSpPr>
          <p:spPr>
            <a:xfrm>
              <a:off x="630483" y="4129134"/>
              <a:ext cx="144436" cy="14288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477" name="TextBox 67"/>
            <p:cNvSpPr txBox="1"/>
            <p:nvPr/>
          </p:nvSpPr>
          <p:spPr>
            <a:xfrm>
              <a:off x="2136185" y="4433462"/>
              <a:ext cx="987593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Мозырь</a:t>
              </a:r>
              <a:endParaRPr sz="1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18435" name="Заголовок 1"/>
          <p:cNvSpPr>
            <a:spLocks noGrp="1"/>
          </p:cNvSpPr>
          <p:nvPr>
            <p:ph type="title"/>
          </p:nvPr>
        </p:nvSpPr>
        <p:spPr>
          <a:xfrm>
            <a:off x="1258888" y="-3175"/>
            <a:ext cx="7854950" cy="11430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ru-RU" altLang="ru-RU" dirty="0">
                <a:latin typeface="Monotype Corsiva" panose="03010101010201010101" pitchFamily="66" charset="0"/>
              </a:rPr>
              <a:t>Пищевая промышленность</a:t>
            </a:r>
            <a:endParaRPr lang="ru-RU" altLang="ru-RU" dirty="0">
              <a:latin typeface="Monotype Corsiva" panose="03010101010201010101" pitchFamily="66" charset="0"/>
            </a:endParaRPr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5724525" y="1139825"/>
            <a:ext cx="3311525" cy="4722813"/>
          </a:xfrm>
        </p:spPr>
        <p:txBody>
          <a:bodyPr vert="horz" wrap="square" lIns="91440" tIns="45720" rIns="91440" bIns="45720" numCol="1" anchor="t" anchorCtr="0" compatLnSpc="1"/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Отрасли пищевой промышленности: </a:t>
            </a: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Мясная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Кондитерская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Масложировая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сахара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соли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Хлебопекарная, молочная и плодоовощная промышленности располагаются в большинстве районных центров.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endParaRPr lang="ru-RU" alt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8437" name="Рисунок 4"/>
          <p:cNvPicPr>
            <a:picLocks noChangeAspect="1"/>
          </p:cNvPicPr>
          <p:nvPr/>
        </p:nvPicPr>
        <p:blipFill>
          <a:blip r:embed="rId3"/>
          <a:srcRect l="13562" r="12617"/>
          <a:stretch>
            <a:fillRect/>
          </a:stretch>
        </p:blipFill>
        <p:spPr>
          <a:xfrm>
            <a:off x="34925" y="41275"/>
            <a:ext cx="1081088" cy="1098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Скругленный прямоугольник 13"/>
          <p:cNvSpPr/>
          <p:nvPr/>
        </p:nvSpPr>
        <p:spPr>
          <a:xfrm>
            <a:off x="87313" y="5991225"/>
            <a:ext cx="8948738" cy="755650"/>
          </a:xfrm>
          <a:prstGeom prst="roundRect">
            <a:avLst/>
          </a:prstGeom>
          <a:solidFill>
            <a:srgbClr val="00F26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2300" dirty="0">
                <a:solidFill>
                  <a:srgbClr val="000000"/>
                </a:solidFill>
                <a:latin typeface="Monotype Corsiva" panose="03010101010201010101" pitchFamily="66" charset="0"/>
              </a:rPr>
              <a:t>Какие основные факторы оказывают влияние на размещение пищевой промышленности?  </a:t>
            </a:r>
            <a:endParaRPr sz="2300" dirty="0">
              <a:solidFill>
                <a:srgbClr val="0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5372100" y="1790700"/>
            <a:ext cx="144463" cy="144463"/>
          </a:xfrm>
          <a:prstGeom prst="ellipse">
            <a:avLst/>
          </a:prstGeom>
          <a:solidFill>
            <a:srgbClr val="C00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2339975" y="2924175"/>
            <a:ext cx="144463" cy="144463"/>
          </a:xfrm>
          <a:prstGeom prst="ellipse">
            <a:avLst/>
          </a:prstGeom>
          <a:solidFill>
            <a:srgbClr val="C00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971550" y="3946525"/>
            <a:ext cx="144463" cy="144463"/>
          </a:xfrm>
          <a:prstGeom prst="ellipse">
            <a:avLst/>
          </a:prstGeom>
          <a:solidFill>
            <a:srgbClr val="C00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3584575" y="3048000"/>
            <a:ext cx="144463" cy="144463"/>
          </a:xfrm>
          <a:prstGeom prst="ellipse">
            <a:avLst/>
          </a:prstGeom>
          <a:solidFill>
            <a:srgbClr val="C00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2397125" y="1722438"/>
            <a:ext cx="144463" cy="142875"/>
          </a:xfrm>
          <a:prstGeom prst="ellipse">
            <a:avLst/>
          </a:prstGeom>
          <a:solidFill>
            <a:srgbClr val="C00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3059113" y="4362450"/>
            <a:ext cx="144463" cy="144463"/>
          </a:xfrm>
          <a:prstGeom prst="ellipse">
            <a:avLst/>
          </a:prstGeom>
          <a:solidFill>
            <a:srgbClr val="C00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1284288" y="2860675"/>
            <a:ext cx="144463" cy="144463"/>
          </a:xfrm>
          <a:prstGeom prst="ellipse">
            <a:avLst/>
          </a:prstGeom>
          <a:solidFill>
            <a:srgbClr val="C00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833438" y="3357563"/>
            <a:ext cx="144463" cy="144463"/>
          </a:xfrm>
          <a:prstGeom prst="ellipse">
            <a:avLst/>
          </a:prstGeom>
          <a:solidFill>
            <a:srgbClr val="C00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447" name="TextBox 43"/>
          <p:cNvSpPr txBox="1"/>
          <p:nvPr/>
        </p:nvSpPr>
        <p:spPr>
          <a:xfrm>
            <a:off x="889000" y="3175000"/>
            <a:ext cx="1123950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Волковыск</a:t>
            </a:r>
            <a:endParaRPr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5372100" y="2152650"/>
            <a:ext cx="144463" cy="144463"/>
          </a:xfrm>
          <a:prstGeom prst="ellipse">
            <a:avLst/>
          </a:prstGeom>
          <a:solidFill>
            <a:srgbClr val="0070C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3133725" y="4670425"/>
            <a:ext cx="144463" cy="142875"/>
          </a:xfrm>
          <a:prstGeom prst="ellipse">
            <a:avLst/>
          </a:prstGeom>
          <a:solidFill>
            <a:srgbClr val="0070C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5370513" y="2540000"/>
            <a:ext cx="144463" cy="144463"/>
          </a:xfrm>
          <a:prstGeom prst="ellipse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3878263" y="4175125"/>
            <a:ext cx="144463" cy="142875"/>
          </a:xfrm>
          <a:prstGeom prst="ellipse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2397125" y="2989263"/>
            <a:ext cx="144463" cy="144463"/>
          </a:xfrm>
          <a:prstGeom prst="ellipse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7" name="Овал 56"/>
          <p:cNvSpPr/>
          <p:nvPr/>
        </p:nvSpPr>
        <p:spPr>
          <a:xfrm>
            <a:off x="5370513" y="2813050"/>
            <a:ext cx="144463" cy="144463"/>
          </a:xfrm>
          <a:prstGeom prst="ellipse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454" name="TextBox 57"/>
          <p:cNvSpPr txBox="1"/>
          <p:nvPr/>
        </p:nvSpPr>
        <p:spPr>
          <a:xfrm>
            <a:off x="2355850" y="3587750"/>
            <a:ext cx="987425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Солигорск</a:t>
            </a:r>
            <a:endParaRPr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5370513" y="3101975"/>
            <a:ext cx="144463" cy="144463"/>
          </a:xfrm>
          <a:prstGeom prst="ellipse">
            <a:avLst/>
          </a:prstGeom>
          <a:solidFill>
            <a:srgbClr val="7030A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2278063" y="3787775"/>
            <a:ext cx="144463" cy="144463"/>
          </a:xfrm>
          <a:prstGeom prst="ellipse">
            <a:avLst/>
          </a:prstGeom>
          <a:solidFill>
            <a:srgbClr val="7030A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6" name="Овал 65"/>
          <p:cNvSpPr/>
          <p:nvPr/>
        </p:nvSpPr>
        <p:spPr>
          <a:xfrm>
            <a:off x="2933700" y="4495800"/>
            <a:ext cx="144463" cy="144463"/>
          </a:xfrm>
          <a:prstGeom prst="ellipse">
            <a:avLst/>
          </a:prstGeom>
          <a:solidFill>
            <a:srgbClr val="7030A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258888" y="-3175"/>
            <a:ext cx="7854950" cy="11430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ru-RU" altLang="ru-RU" dirty="0">
                <a:latin typeface="Monotype Corsiva" panose="03010101010201010101" pitchFamily="66" charset="0"/>
              </a:rPr>
              <a:t>Легкая промышленность</a:t>
            </a:r>
            <a:endParaRPr lang="ru-RU" altLang="ru-RU" dirty="0">
              <a:latin typeface="Monotype Corsiva" panose="03010101010201010101" pitchFamily="66" charset="0"/>
            </a:endParaRPr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323850" y="1139825"/>
            <a:ext cx="8712200" cy="2505075"/>
          </a:xfrm>
        </p:spPr>
        <p:txBody>
          <a:bodyPr vert="horz" wrap="square" lIns="91440" tIns="45720" rIns="91440" bIns="45720" numCol="1" anchor="t" anchorCtr="0" compatLnSpc="1"/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Легкая промышленность Республики имеет высокий уровень экспортоориентированности.</a:t>
            </a:r>
            <a:endParaRPr lang="ru-RU" alt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Отрасли специализации и центры:</a:t>
            </a:r>
            <a:endParaRPr lang="ru-RU" altLang="ru-RU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ru-RU" alt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Текстильная (Могилев, Минск, Витебск).</a:t>
            </a:r>
            <a:endParaRPr lang="ru-RU" alt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ru-RU" alt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Трикотажная (Брест, Солигорск, Барановичи).</a:t>
            </a:r>
            <a:endParaRPr lang="ru-RU" alt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ru-RU" alt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Швейная (Гомель, Могилев, Витебск, Минск).</a:t>
            </a:r>
            <a:endParaRPr lang="ru-RU" alt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ru-RU" alt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Обувная (Лида, Минск).</a:t>
            </a:r>
            <a:endParaRPr lang="ru-RU" alt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ru-RU" alt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ru-RU" alt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endParaRPr lang="ru-RU" altLang="ru-RU" sz="23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9460" name="Рисунок 4"/>
          <p:cNvPicPr>
            <a:picLocks noChangeAspect="1"/>
          </p:cNvPicPr>
          <p:nvPr/>
        </p:nvPicPr>
        <p:blipFill>
          <a:blip r:embed="rId2"/>
          <a:srcRect l="13562" r="12617"/>
          <a:stretch>
            <a:fillRect/>
          </a:stretch>
        </p:blipFill>
        <p:spPr>
          <a:xfrm>
            <a:off x="34925" y="41275"/>
            <a:ext cx="1081088" cy="1098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Скругленный прямоугольник 13"/>
          <p:cNvSpPr/>
          <p:nvPr/>
        </p:nvSpPr>
        <p:spPr>
          <a:xfrm>
            <a:off x="87313" y="5949950"/>
            <a:ext cx="8948738" cy="754063"/>
          </a:xfrm>
          <a:prstGeom prst="roundRect">
            <a:avLst/>
          </a:prstGeom>
          <a:solidFill>
            <a:srgbClr val="00F26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2300" dirty="0">
                <a:solidFill>
                  <a:srgbClr val="000000"/>
                </a:solidFill>
                <a:latin typeface="Monotype Corsiva" panose="03010101010201010101" pitchFamily="66" charset="0"/>
              </a:rPr>
              <a:t>Почему многие белорусские изделия легкой промышленности сделаны из льна?</a:t>
            </a:r>
            <a:endParaRPr sz="2300" dirty="0">
              <a:solidFill>
                <a:srgbClr val="00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946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7763" y="3860800"/>
            <a:ext cx="2305050" cy="1728788"/>
          </a:xfrm>
          <a:prstGeom prst="rect">
            <a:avLst/>
          </a:prstGeom>
          <a:noFill/>
          <a:ln w="28575" cap="flat" cmpd="sng">
            <a:solidFill>
              <a:srgbClr val="00CC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9463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888" y="3860800"/>
            <a:ext cx="2562225" cy="1698625"/>
          </a:xfrm>
          <a:prstGeom prst="rect">
            <a:avLst/>
          </a:prstGeom>
          <a:noFill/>
          <a:ln w="28575" cap="flat" cmpd="sng">
            <a:solidFill>
              <a:srgbClr val="00CC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9464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0" y="3860800"/>
            <a:ext cx="1698625" cy="1698625"/>
          </a:xfrm>
          <a:prstGeom prst="rect">
            <a:avLst/>
          </a:prstGeom>
          <a:noFill/>
          <a:ln w="28575" cap="flat" cmpd="sng">
            <a:solidFill>
              <a:srgbClr val="00CC00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1258888" y="-3175"/>
            <a:ext cx="7854950" cy="11430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ru-RU" altLang="ru-RU" dirty="0">
                <a:latin typeface="Monotype Corsiva" panose="03010101010201010101" pitchFamily="66" charset="0"/>
              </a:rPr>
              <a:t>Сельское хозяйство</a:t>
            </a:r>
            <a:endParaRPr lang="ru-RU" altLang="ru-RU" dirty="0">
              <a:latin typeface="Monotype Corsiva" panose="03010101010201010101" pitchFamily="66" charset="0"/>
            </a:endParaRPr>
          </a:p>
        </p:txBody>
      </p:sp>
      <p:pic>
        <p:nvPicPr>
          <p:cNvPr id="20483" name="Рисунок 4"/>
          <p:cNvPicPr>
            <a:picLocks noChangeAspect="1"/>
          </p:cNvPicPr>
          <p:nvPr/>
        </p:nvPicPr>
        <p:blipFill>
          <a:blip r:embed="rId2"/>
          <a:srcRect l="13562" r="12617"/>
          <a:stretch>
            <a:fillRect/>
          </a:stretch>
        </p:blipFill>
        <p:spPr>
          <a:xfrm>
            <a:off x="34925" y="41275"/>
            <a:ext cx="1081088" cy="1098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Скругленный прямоугольник 13"/>
          <p:cNvSpPr/>
          <p:nvPr/>
        </p:nvSpPr>
        <p:spPr>
          <a:xfrm>
            <a:off x="87313" y="5991225"/>
            <a:ext cx="8948738" cy="755650"/>
          </a:xfrm>
          <a:prstGeom prst="roundRect">
            <a:avLst/>
          </a:prstGeom>
          <a:solidFill>
            <a:srgbClr val="00F26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2300" dirty="0">
                <a:latin typeface="Monotype Corsiva" panose="03010101010201010101" pitchFamily="66" charset="0"/>
              </a:rPr>
              <a:t>Как природные условия повлияли на специализацию с/х страны?</a:t>
            </a:r>
            <a:endParaRPr sz="2300" dirty="0">
              <a:latin typeface="Monotype Corsiva" panose="03010101010201010101" pitchFamily="66" charset="0"/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395288" y="1196975"/>
            <a:ext cx="8353425" cy="2736850"/>
          </a:xfrm>
        </p:spPr>
        <p:txBody>
          <a:bodyPr vert="horz" wrap="square" lIns="91440" tIns="45720" rIns="91440" bIns="45720" numCol="1" anchor="t" anchorCtr="0" compatLnSpc="1"/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ru-RU" alt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Беларусь практически полностью обеспечивает себя сельскохозяйственным продовольствием.</a:t>
            </a:r>
            <a:endParaRPr lang="ru-RU" alt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ru-RU" alt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с/х продукции на душу населения соответствует уровню развитых стран по многим позициям (производство картофеля, сахарной свеклы, мяса, молока).</a:t>
            </a:r>
            <a:endParaRPr lang="ru-RU" alt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ru-RU" alt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Специализация на молочно-мясном скотоводстве, свиноводстве, картофелеводстве и льноводстве. </a:t>
            </a:r>
            <a:endParaRPr lang="ru-RU" alt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ru-RU" alt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ru-RU" alt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ru-RU" alt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endParaRPr lang="ru-RU" altLang="ru-RU" sz="23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132138" y="4076700"/>
            <a:ext cx="2735263" cy="576263"/>
          </a:xfrm>
          <a:prstGeom prst="roundRect">
            <a:avLst/>
          </a:prstGeom>
          <a:solidFill>
            <a:srgbClr val="66FF66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хозяйство</a:t>
            </a:r>
            <a:endParaRPr sz="20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00113" y="5013325"/>
            <a:ext cx="2735263" cy="576263"/>
          </a:xfrm>
          <a:prstGeom prst="roundRect">
            <a:avLst/>
          </a:prstGeom>
          <a:solidFill>
            <a:srgbClr val="66FF66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Растениеводство (53%) </a:t>
            </a:r>
            <a:endParaRPr sz="20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435600" y="5013325"/>
            <a:ext cx="2736850" cy="576263"/>
          </a:xfrm>
          <a:prstGeom prst="roundRect">
            <a:avLst/>
          </a:prstGeom>
          <a:solidFill>
            <a:srgbClr val="66FF66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Животноводство (47%)</a:t>
            </a:r>
            <a:endParaRPr sz="20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3" name="Соединительная линия уступом 12"/>
          <p:cNvCxnSpPr/>
          <p:nvPr/>
        </p:nvCxnSpPr>
        <p:spPr>
          <a:xfrm rot="10800000" flipV="1">
            <a:off x="1601788" y="4481513"/>
            <a:ext cx="1547813" cy="531813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" name="Соединительная линия уступом 14"/>
          <p:cNvCxnSpPr/>
          <p:nvPr/>
        </p:nvCxnSpPr>
        <p:spPr>
          <a:xfrm>
            <a:off x="5884863" y="4481513"/>
            <a:ext cx="1516063" cy="528638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1258888" y="-3175"/>
            <a:ext cx="7854950" cy="11430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ru-RU" altLang="ru-RU" dirty="0">
                <a:latin typeface="Monotype Corsiva" panose="03010101010201010101" pitchFamily="66" charset="0"/>
              </a:rPr>
              <a:t>Сельское хозяйство</a:t>
            </a:r>
            <a:endParaRPr lang="ru-RU" altLang="ru-RU" dirty="0">
              <a:latin typeface="Monotype Corsiva" panose="03010101010201010101" pitchFamily="66" charset="0"/>
            </a:endParaRPr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468313" y="1268413"/>
            <a:ext cx="8064500" cy="3960813"/>
          </a:xfrm>
        </p:spPr>
        <p:txBody>
          <a:bodyPr vert="horz" wrap="square" lIns="91440" tIns="45720" rIns="91440" bIns="45720" numCol="1" anchor="t" anchorCtr="0" compatLnSpc="1"/>
          <a:p>
            <a:pPr marL="0" indent="0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С/х специализация страны: </a:t>
            </a:r>
            <a:endParaRPr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молочно-мясо-льноводческая зона – северная (Витебская и часть Минской области);</a:t>
            </a:r>
            <a:endParaRPr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молочно-мясо-скотоводческая и свиноводческая, развито льноводство и картофелеводство – центральная часть (Гродненская, часть Минской и Могилевской обл.);</a:t>
            </a:r>
            <a:endParaRPr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мясо-молочно-свекловичная зона – юго-запад;</a:t>
            </a:r>
            <a:endParaRPr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мясо-молочно-скотоводческая – юг (Полесье);</a:t>
            </a:r>
            <a:endParaRPr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молочно-овоще-картофельная зона – вокруг крупных городов.</a:t>
            </a:r>
            <a:endParaRPr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endParaRPr lang="ru-RU" alt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endParaRPr lang="ru-RU" alt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endParaRPr lang="ru-RU" altLang="ru-RU" sz="2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1508" name="Рисунок 4"/>
          <p:cNvPicPr>
            <a:picLocks noChangeAspect="1"/>
          </p:cNvPicPr>
          <p:nvPr/>
        </p:nvPicPr>
        <p:blipFill>
          <a:blip r:embed="rId2"/>
          <a:srcRect l="13562" r="12617"/>
          <a:stretch>
            <a:fillRect/>
          </a:stretch>
        </p:blipFill>
        <p:spPr>
          <a:xfrm>
            <a:off x="34925" y="41275"/>
            <a:ext cx="1081088" cy="1098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Скругленный прямоугольник 13"/>
          <p:cNvSpPr/>
          <p:nvPr/>
        </p:nvSpPr>
        <p:spPr>
          <a:xfrm>
            <a:off x="22225" y="6021388"/>
            <a:ext cx="8948738" cy="755650"/>
          </a:xfrm>
          <a:prstGeom prst="roundRect">
            <a:avLst/>
          </a:prstGeom>
          <a:solidFill>
            <a:srgbClr val="00F26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2300" dirty="0">
                <a:latin typeface="Monotype Corsiva" panose="03010101010201010101" pitchFamily="66" charset="0"/>
              </a:rPr>
              <a:t>Объясните распространение отрасли специализации </a:t>
            </a:r>
            <a:endParaRPr sz="2300" dirty="0">
              <a:latin typeface="Monotype Corsiva" panose="03010101010201010101" pitchFamily="66" charset="0"/>
            </a:endParaRPr>
          </a:p>
          <a:p>
            <a:pPr lvl="0" algn="ctr">
              <a:buNone/>
            </a:pPr>
            <a:r>
              <a:rPr sz="2300" dirty="0">
                <a:latin typeface="Monotype Corsiva" panose="03010101010201010101" pitchFamily="66" charset="0"/>
              </a:rPr>
              <a:t>льноводство на севере страны. </a:t>
            </a:r>
            <a:endParaRPr sz="2300" dirty="0">
              <a:latin typeface="Monotype Corsiva" panose="03010101010201010101" pitchFamily="66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1979613" y="115888"/>
            <a:ext cx="6553200" cy="100965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ru-RU" altLang="ru-RU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Внешняя торговля </a:t>
            </a:r>
            <a:endParaRPr lang="ru-RU" altLang="ru-RU" dirty="0">
              <a:latin typeface="Monotype Corsiva" panose="03010101010201010101" pitchFamily="66" charset="0"/>
              <a:ea typeface="Times New Roman" panose="02020603050405020304" pitchFamily="18" charset="0"/>
            </a:endParaRPr>
          </a:p>
        </p:txBody>
      </p:sp>
      <p:sp>
        <p:nvSpPr>
          <p:cNvPr id="22531" name="Объект 2"/>
          <p:cNvSpPr>
            <a:spLocks noGrp="1"/>
          </p:cNvSpPr>
          <p:nvPr>
            <p:ph idx="1"/>
          </p:nvPr>
        </p:nvSpPr>
        <p:spPr>
          <a:xfrm>
            <a:off x="395288" y="1414463"/>
            <a:ext cx="8640762" cy="1943100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Торговые отношения Беларусь поддерживает почти со всеми государствами мира.</a:t>
            </a:r>
            <a:endParaRPr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диаграмме представлены основные торговые партнеры республики и % объема товарооборота с ними по данным на 2016 год.</a:t>
            </a:r>
            <a:endParaRPr sz="2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2532" name="Рисунок 7"/>
          <p:cNvPicPr>
            <a:picLocks noChangeAspect="1"/>
          </p:cNvPicPr>
          <p:nvPr/>
        </p:nvPicPr>
        <p:blipFill>
          <a:blip r:embed="rId1"/>
          <a:srcRect l="13562" r="12617"/>
          <a:stretch>
            <a:fillRect/>
          </a:stretch>
        </p:blipFill>
        <p:spPr>
          <a:xfrm>
            <a:off x="34925" y="41275"/>
            <a:ext cx="1368425" cy="139065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22533" name="Диаграмма 5"/>
          <p:cNvGraphicFramePr/>
          <p:nvPr/>
        </p:nvGraphicFramePr>
        <p:xfrm>
          <a:off x="2217738" y="2919413"/>
          <a:ext cx="6869112" cy="3989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2" imgW="6876415" imgH="3999230" progId="Excel.Chart.8">
                  <p:embed/>
                </p:oleObj>
              </mc:Choice>
              <mc:Fallback>
                <p:oleObj name="" r:id="rId2" imgW="6876415" imgH="3999230" progId="Excel.Chart.8">
                  <p:embed/>
                  <p:pic>
                    <p:nvPicPr>
                      <p:cNvPr id="0" name="Изображение 307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217738" y="2919413"/>
                        <a:ext cx="6869112" cy="39893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179388" y="3141663"/>
            <a:ext cx="3097213" cy="3527425"/>
          </a:xfrm>
          <a:prstGeom prst="roundRect">
            <a:avLst/>
          </a:prstGeom>
          <a:solidFill>
            <a:srgbClr val="00F26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2300" u="sng" dirty="0">
                <a:latin typeface="Monotype Corsiva" panose="03010101010201010101" pitchFamily="66" charset="0"/>
              </a:rPr>
              <a:t>Задание: </a:t>
            </a:r>
            <a:endParaRPr sz="2300" u="sng" dirty="0">
              <a:latin typeface="Monotype Corsiva" panose="03010101010201010101" pitchFamily="66" charset="0"/>
            </a:endParaRPr>
          </a:p>
          <a:p>
            <a:pPr lvl="0" algn="ctr">
              <a:buNone/>
            </a:pPr>
            <a:r>
              <a:rPr sz="2300" dirty="0">
                <a:latin typeface="Monotype Corsiva" panose="03010101010201010101" pitchFamily="66" charset="0"/>
              </a:rPr>
              <a:t>Ознакомьтесь с товарами экспорта и импорта с/х продукции пройдя по ссылке: </a:t>
            </a:r>
            <a:r>
              <a:rPr u="sng" dirty="0">
                <a:solidFill>
                  <a:srgbClr val="000000"/>
                </a:solidFill>
                <a:latin typeface="Calibri" panose="020F0502020204030204" pitchFamily="34" charset="0"/>
                <a:hlinkClick r:id="rId4"/>
              </a:rPr>
              <a:t>https://ru.wikipedia.org/wiki/Сельское_хозяйство_Белоруссии</a:t>
            </a:r>
            <a:endParaRPr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0" algn="ctr">
              <a:buNone/>
            </a:pPr>
            <a:r>
              <a:rPr sz="2300" dirty="0">
                <a:latin typeface="Monotype Corsiva" panose="03010101010201010101" pitchFamily="66" charset="0"/>
              </a:rPr>
              <a:t>Объясните причины импорта продуктов</a:t>
            </a:r>
            <a:endParaRPr sz="2300" dirty="0"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Объект 7"/>
          <p:cNvSpPr>
            <a:spLocks noGrp="1"/>
          </p:cNvSpPr>
          <p:nvPr>
            <p:ph sz="half" idx="1"/>
          </p:nvPr>
        </p:nvSpPr>
        <p:spPr>
          <a:xfrm>
            <a:off x="533400" y="2239963"/>
            <a:ext cx="4038600" cy="4441825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spcBef>
                <a:spcPts val="1200"/>
              </a:spcBef>
              <a:spcAft>
                <a:spcPts val="1200"/>
              </a:spcAft>
              <a:buClrTx/>
              <a:buSzTx/>
              <a:buFont typeface="Symbol" panose="05050102010706020507" pitchFamily="18" charset="2"/>
              <a:buChar char=""/>
            </a:pPr>
            <a:r>
              <a:rPr sz="2400" kern="1200" dirty="0">
                <a:latin typeface="Monotype Corsiva" panose="03010101010201010101" pitchFamily="66" charset="0"/>
                <a:ea typeface="+mn-ea"/>
                <a:cs typeface="+mn-cs"/>
              </a:rPr>
              <a:t>Без муки не осилить </a:t>
            </a:r>
            <a:r>
              <a:rPr sz="2700" kern="1200" dirty="0">
                <a:latin typeface="Monotype Corsiva" panose="03010101010201010101" pitchFamily="66" charset="0"/>
                <a:ea typeface="+mn-ea"/>
                <a:cs typeface="+mn-cs"/>
              </a:rPr>
              <a:t>науки</a:t>
            </a:r>
            <a:endParaRPr sz="2700" kern="1200" dirty="0">
              <a:latin typeface="Monotype Corsiva" panose="03010101010201010101" pitchFamily="66" charset="0"/>
              <a:ea typeface="+mn-ea"/>
              <a:cs typeface="+mn-cs"/>
            </a:endParaRP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Tx/>
              <a:buSzTx/>
              <a:buFont typeface="Symbol" panose="05050102010706020507" pitchFamily="18" charset="2"/>
              <a:buChar char=""/>
            </a:pPr>
            <a:r>
              <a:rPr lang="ru-RU" altLang="ru-RU" sz="2400" kern="1200" dirty="0">
                <a:latin typeface="Monotype Corsiva" panose="03010101010201010101" pitchFamily="66" charset="0"/>
                <a:ea typeface="+mn-ea"/>
                <a:cs typeface="+mn-cs"/>
              </a:rPr>
              <a:t>Не кланяюсь богачу, свою рожь молочу</a:t>
            </a:r>
            <a:endParaRPr lang="ru-RU" altLang="ru-RU" sz="2400" kern="1200" dirty="0">
              <a:latin typeface="Monotype Corsiva" panose="03010101010201010101" pitchFamily="66" charset="0"/>
              <a:ea typeface="+mn-ea"/>
              <a:cs typeface="+mn-cs"/>
            </a:endParaRP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Tx/>
              <a:buSzTx/>
              <a:buFont typeface="Symbol" panose="05050102010706020507" pitchFamily="18" charset="2"/>
              <a:buChar char=""/>
            </a:pPr>
            <a:r>
              <a:rPr sz="2400" kern="1200" dirty="0">
                <a:latin typeface="Monotype Corsiva" panose="03010101010201010101" pitchFamily="66" charset="0"/>
                <a:ea typeface="+mn-ea"/>
                <a:cs typeface="+mn-cs"/>
              </a:rPr>
              <a:t>Коню – овес, а земле – навоз</a:t>
            </a:r>
            <a:endParaRPr lang="ru-RU" altLang="ru-RU" kern="1200" dirty="0">
              <a:latin typeface="Monotype Corsiva" panose="03010101010201010101" pitchFamily="66" charset="0"/>
              <a:ea typeface="+mn-ea"/>
              <a:cs typeface="+mn-cs"/>
            </a:endParaRPr>
          </a:p>
        </p:txBody>
      </p:sp>
      <p:pic>
        <p:nvPicPr>
          <p:cNvPr id="25603" name="Объект 3"/>
          <p:cNvPicPr>
            <a:picLocks noGrp="1" noChangeAspect="1"/>
          </p:cNvPicPr>
          <p:nvPr>
            <p:ph sz="half" idx="2"/>
          </p:nvPr>
        </p:nvPicPr>
        <p:blipFill>
          <a:blip r:embed="rId1"/>
          <a:srcRect/>
          <a:stretch>
            <a:fillRect/>
          </a:stretch>
        </p:blipFill>
        <p:spPr>
          <a:xfrm>
            <a:off x="5148263" y="2212975"/>
            <a:ext cx="3114675" cy="4468813"/>
          </a:xfrm>
          <a:ln w="28575">
            <a:solidFill>
              <a:srgbClr val="00CC00">
                <a:alpha val="100000"/>
              </a:srgbClr>
            </a:solidFill>
            <a:miter lim="800000"/>
            <a:headEnd/>
            <a:tailEnd/>
          </a:ln>
        </p:spPr>
      </p:pic>
      <p:sp>
        <p:nvSpPr>
          <p:cNvPr id="25604" name="Заголовок 1"/>
          <p:cNvSpPr>
            <a:spLocks noGrp="1"/>
          </p:cNvSpPr>
          <p:nvPr>
            <p:ph type="title"/>
          </p:nvPr>
        </p:nvSpPr>
        <p:spPr>
          <a:xfrm>
            <a:off x="1258888" y="115888"/>
            <a:ext cx="7489825" cy="2017712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ru-RU" altLang="ru-RU" sz="36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Какие отрасли специализации скрыты в пословицах.</a:t>
            </a:r>
            <a:br>
              <a:rPr lang="ru-RU" altLang="ru-RU" sz="3600" dirty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36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Как данные пословицы характеризуют белорусский народ?</a:t>
            </a:r>
            <a:endParaRPr lang="ru-RU" altLang="ru-RU" sz="3600" dirty="0">
              <a:latin typeface="Monotype Corsiva" panose="03010101010201010101" pitchFamily="66" charset="0"/>
              <a:ea typeface="Times New Roman" panose="02020603050405020304" pitchFamily="18" charset="0"/>
            </a:endParaRPr>
          </a:p>
        </p:txBody>
      </p:sp>
      <p:pic>
        <p:nvPicPr>
          <p:cNvPr id="25605" name="Рисунок 4"/>
          <p:cNvPicPr>
            <a:picLocks noChangeAspect="1"/>
          </p:cNvPicPr>
          <p:nvPr/>
        </p:nvPicPr>
        <p:blipFill>
          <a:blip r:embed="rId2"/>
          <a:srcRect l="13562" r="12617"/>
          <a:stretch>
            <a:fillRect/>
          </a:stretch>
        </p:blipFill>
        <p:spPr>
          <a:xfrm>
            <a:off x="34925" y="41275"/>
            <a:ext cx="1081088" cy="10985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Заголовок 1"/>
          <p:cNvSpPr txBox="1"/>
          <p:nvPr/>
        </p:nvSpPr>
        <p:spPr bwMode="auto">
          <a:xfrm>
            <a:off x="1476375" y="188913"/>
            <a:ext cx="76676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p>
            <a:pPr algn="ctr" eaLnBrk="1" hangingPunct="1">
              <a:buNone/>
            </a:pPr>
            <a:r>
              <a:rPr lang="ru-RU" altLang="ru-RU" sz="4500" dirty="0">
                <a:latin typeface="Monotype Corsiva" panose="03010101010201010101" pitchFamily="66" charset="0"/>
              </a:rPr>
              <a:t>Полезные ископаемые Республики</a:t>
            </a:r>
            <a:endParaRPr lang="ru-RU" altLang="ru-RU" sz="4500" dirty="0">
              <a:latin typeface="Monotype Corsiva" panose="03010101010201010101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950" y="5373688"/>
            <a:ext cx="8928100" cy="1368425"/>
          </a:xfrm>
          <a:prstGeom prst="roundRect">
            <a:avLst/>
          </a:prstGeom>
          <a:solidFill>
            <a:srgbClr val="00F26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2300" u="sng" dirty="0">
                <a:solidFill>
                  <a:srgbClr val="000000"/>
                </a:solidFill>
                <a:latin typeface="Monotype Corsiva" panose="03010101010201010101" pitchFamily="66" charset="0"/>
              </a:rPr>
              <a:t>Работа с картой: </a:t>
            </a:r>
            <a:endParaRPr sz="2300" u="sng" dirty="0">
              <a:solidFill>
                <a:srgbClr val="000000"/>
              </a:solidFill>
              <a:latin typeface="Monotype Corsiva" panose="03010101010201010101" pitchFamily="66" charset="0"/>
            </a:endParaRPr>
          </a:p>
          <a:p>
            <a:pPr lvl="0">
              <a:buAutoNum type="arabicPeriod"/>
            </a:pPr>
            <a:r>
              <a:rPr sz="2300" dirty="0">
                <a:solidFill>
                  <a:srgbClr val="000000"/>
                </a:solidFill>
                <a:latin typeface="Monotype Corsiva" panose="03010101010201010101" pitchFamily="66" charset="0"/>
              </a:rPr>
              <a:t>Какими полезными ископаемыми богата Беларусь?</a:t>
            </a:r>
            <a:endParaRPr sz="2300" dirty="0">
              <a:solidFill>
                <a:srgbClr val="000000"/>
              </a:solidFill>
              <a:latin typeface="Monotype Corsiva" panose="03010101010201010101" pitchFamily="66" charset="0"/>
            </a:endParaRPr>
          </a:p>
          <a:p>
            <a:pPr lvl="0">
              <a:buAutoNum type="arabicPeriod"/>
            </a:pPr>
            <a:r>
              <a:rPr sz="2300" dirty="0">
                <a:solidFill>
                  <a:srgbClr val="000000"/>
                </a:solidFill>
                <a:latin typeface="Monotype Corsiva" panose="03010101010201010101" pitchFamily="66" charset="0"/>
              </a:rPr>
              <a:t>На основе данных ресурсов определите отрасли специализации страны? </a:t>
            </a:r>
            <a:endParaRPr sz="2300" dirty="0">
              <a:solidFill>
                <a:srgbClr val="00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148" name="Рисунок 4"/>
          <p:cNvPicPr>
            <a:picLocks noChangeAspect="1"/>
          </p:cNvPicPr>
          <p:nvPr/>
        </p:nvPicPr>
        <p:blipFill>
          <a:blip r:embed="rId1"/>
          <a:srcRect l="13562" r="12617"/>
          <a:stretch>
            <a:fillRect/>
          </a:stretch>
        </p:blipFill>
        <p:spPr>
          <a:xfrm>
            <a:off x="34925" y="41275"/>
            <a:ext cx="1081088" cy="1098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Рисунок 1"/>
          <p:cNvPicPr>
            <a:picLocks noChangeAspect="1"/>
          </p:cNvPicPr>
          <p:nvPr/>
        </p:nvPicPr>
        <p:blipFill>
          <a:blip r:embed="rId2"/>
          <a:srcRect t="1543" b="1695"/>
          <a:stretch>
            <a:fillRect/>
          </a:stretch>
        </p:blipFill>
        <p:spPr>
          <a:xfrm>
            <a:off x="5410200" y="1165225"/>
            <a:ext cx="3436938" cy="4135438"/>
          </a:xfrm>
          <a:prstGeom prst="rect">
            <a:avLst/>
          </a:prstGeom>
          <a:noFill/>
          <a:ln w="28575" cap="flat" cmpd="sng">
            <a:solidFill>
              <a:srgbClr val="00CC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6150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" y="1165225"/>
            <a:ext cx="5040313" cy="4130675"/>
          </a:xfrm>
          <a:prstGeom prst="rect">
            <a:avLst/>
          </a:prstGeom>
          <a:noFill/>
          <a:ln w="28575" cap="flat" cmpd="sng">
            <a:solidFill>
              <a:srgbClr val="00CC00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Прямоугольник 5"/>
          <p:cNvSpPr/>
          <p:nvPr/>
        </p:nvSpPr>
        <p:spPr>
          <a:xfrm>
            <a:off x="3779838" y="107950"/>
            <a:ext cx="5364162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ru-RU" altLang="ru-RU" sz="3600" dirty="0">
                <a:latin typeface="Monotype Corsiva" panose="03010101010201010101" pitchFamily="66" charset="0"/>
              </a:rPr>
              <a:t>Отрасли промышленности</a:t>
            </a:r>
            <a:endParaRPr lang="ru-RU" altLang="ru-RU" sz="3600" dirty="0">
              <a:latin typeface="Monotype Corsiva" panose="03010101010201010101" pitchFamily="66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76600" y="765175"/>
            <a:ext cx="2735263" cy="576263"/>
          </a:xfrm>
          <a:prstGeom prst="roundRect">
            <a:avLst/>
          </a:prstGeom>
          <a:solidFill>
            <a:srgbClr val="66FF66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промышленность</a:t>
            </a:r>
            <a:endParaRPr sz="20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5288" y="5280025"/>
            <a:ext cx="2663825" cy="579438"/>
          </a:xfrm>
          <a:prstGeom prst="roundRect">
            <a:avLst/>
          </a:prstGeom>
          <a:solidFill>
            <a:srgbClr val="66FF66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лесная и деревообрабатывающая</a:t>
            </a:r>
            <a:endParaRPr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617913" y="1581150"/>
            <a:ext cx="2100263" cy="652463"/>
          </a:xfrm>
          <a:prstGeom prst="roundRect">
            <a:avLst/>
          </a:prstGeom>
          <a:solidFill>
            <a:srgbClr val="66FF66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пищевая</a:t>
            </a:r>
            <a:endParaRPr sz="20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95288" y="1584325"/>
            <a:ext cx="2663825" cy="649288"/>
          </a:xfrm>
          <a:prstGeom prst="roundRect">
            <a:avLst/>
          </a:prstGeom>
          <a:solidFill>
            <a:srgbClr val="66FF66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тяжелая</a:t>
            </a:r>
            <a:endParaRPr sz="20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307138" y="1581150"/>
            <a:ext cx="2441575" cy="652463"/>
          </a:xfrm>
          <a:prstGeom prst="roundRect">
            <a:avLst/>
          </a:prstGeom>
          <a:solidFill>
            <a:srgbClr val="66FF66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легкая</a:t>
            </a:r>
            <a:endParaRPr sz="20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04813" y="3514725"/>
            <a:ext cx="2654300" cy="419100"/>
          </a:xfrm>
          <a:prstGeom prst="roundRect">
            <a:avLst/>
          </a:prstGeom>
          <a:solidFill>
            <a:srgbClr val="66FF66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металлургия</a:t>
            </a:r>
            <a:endParaRPr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177" name="Рисунок 4"/>
          <p:cNvPicPr>
            <a:picLocks noChangeAspect="1"/>
          </p:cNvPicPr>
          <p:nvPr/>
        </p:nvPicPr>
        <p:blipFill>
          <a:blip r:embed="rId1"/>
          <a:srcRect l="13562" r="12617"/>
          <a:stretch>
            <a:fillRect/>
          </a:stretch>
        </p:blipFill>
        <p:spPr>
          <a:xfrm>
            <a:off x="34925" y="41275"/>
            <a:ext cx="1081088" cy="1098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Скругленный прямоугольник 22"/>
          <p:cNvSpPr/>
          <p:nvPr/>
        </p:nvSpPr>
        <p:spPr>
          <a:xfrm>
            <a:off x="407988" y="4759325"/>
            <a:ext cx="2651125" cy="304800"/>
          </a:xfrm>
          <a:prstGeom prst="roundRect">
            <a:avLst/>
          </a:prstGeom>
          <a:solidFill>
            <a:srgbClr val="66FF66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машиностроение</a:t>
            </a:r>
            <a:endParaRPr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04813" y="2992438"/>
            <a:ext cx="2654300" cy="365125"/>
          </a:xfrm>
          <a:prstGeom prst="roundRect">
            <a:avLst/>
          </a:prstGeom>
          <a:solidFill>
            <a:srgbClr val="66FF66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химическая</a:t>
            </a:r>
            <a:endParaRPr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04813" y="2438400"/>
            <a:ext cx="2654300" cy="396875"/>
          </a:xfrm>
          <a:prstGeom prst="roundRect">
            <a:avLst/>
          </a:prstGeom>
          <a:solidFill>
            <a:srgbClr val="66FF66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горнодобывающая</a:t>
            </a:r>
            <a:endParaRPr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95288" y="4117975"/>
            <a:ext cx="2663825" cy="430213"/>
          </a:xfrm>
          <a:prstGeom prst="roundRect">
            <a:avLst/>
          </a:prstGeom>
          <a:solidFill>
            <a:srgbClr val="66FF66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энергетика</a:t>
            </a:r>
            <a:endParaRPr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654425" y="2438400"/>
            <a:ext cx="2063750" cy="554038"/>
          </a:xfrm>
          <a:prstGeom prst="roundRect">
            <a:avLst/>
          </a:prstGeom>
          <a:solidFill>
            <a:srgbClr val="66FF66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мукомольно-крупяная</a:t>
            </a:r>
            <a:endParaRPr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4" name="Соединительная линия уступом 3"/>
          <p:cNvCxnSpPr>
            <a:stCxn id="16" idx="1"/>
            <a:endCxn id="13" idx="1"/>
          </p:cNvCxnSpPr>
          <p:nvPr/>
        </p:nvCxnSpPr>
        <p:spPr>
          <a:xfrm rot="10800000" flipV="1">
            <a:off x="395288" y="1908175"/>
            <a:ext cx="12700" cy="3660775"/>
          </a:xfrm>
          <a:prstGeom prst="bentConnector3">
            <a:avLst>
              <a:gd name="adj1" fmla="val 1800000"/>
            </a:avLst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0" name="Скругленный прямоугольник 29"/>
          <p:cNvSpPr/>
          <p:nvPr/>
        </p:nvSpPr>
        <p:spPr>
          <a:xfrm>
            <a:off x="6300788" y="2432050"/>
            <a:ext cx="2447925" cy="393700"/>
          </a:xfrm>
          <a:prstGeom prst="roundRect">
            <a:avLst/>
          </a:prstGeom>
          <a:solidFill>
            <a:srgbClr val="66FF66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текстильная</a:t>
            </a:r>
            <a:endParaRPr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307138" y="3027363"/>
            <a:ext cx="2441575" cy="385763"/>
          </a:xfrm>
          <a:prstGeom prst="roundRect">
            <a:avLst/>
          </a:prstGeom>
          <a:solidFill>
            <a:srgbClr val="66FF66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швейная</a:t>
            </a:r>
            <a:endParaRPr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300788" y="3608388"/>
            <a:ext cx="2447925" cy="396875"/>
          </a:xfrm>
          <a:prstGeom prst="roundRect">
            <a:avLst/>
          </a:prstGeom>
          <a:solidFill>
            <a:srgbClr val="66FF66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меховая</a:t>
            </a:r>
            <a:endParaRPr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300788" y="4222750"/>
            <a:ext cx="2447925" cy="430213"/>
          </a:xfrm>
          <a:prstGeom prst="roundRect">
            <a:avLst/>
          </a:prstGeom>
          <a:solidFill>
            <a:srgbClr val="66FF66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кожевенно-обувная</a:t>
            </a:r>
            <a:endParaRPr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179388" y="3759200"/>
            <a:ext cx="2286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182563" y="4911725"/>
            <a:ext cx="2286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166688" y="4333875"/>
            <a:ext cx="2286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168275" y="3206750"/>
            <a:ext cx="2286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188913" y="2665413"/>
            <a:ext cx="2286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2" name="Соединительная линия уступом 41"/>
          <p:cNvCxnSpPr/>
          <p:nvPr/>
        </p:nvCxnSpPr>
        <p:spPr>
          <a:xfrm rot="10800000" flipV="1">
            <a:off x="3629025" y="1952625"/>
            <a:ext cx="12700" cy="3779838"/>
          </a:xfrm>
          <a:prstGeom prst="bentConnector3">
            <a:avLst>
              <a:gd name="adj1" fmla="val 1885717"/>
            </a:avLst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3" name="Скругленный прямоугольник 42"/>
          <p:cNvSpPr/>
          <p:nvPr/>
        </p:nvSpPr>
        <p:spPr>
          <a:xfrm>
            <a:off x="34925" y="6121400"/>
            <a:ext cx="9037638" cy="620713"/>
          </a:xfrm>
          <a:prstGeom prst="roundRect">
            <a:avLst/>
          </a:prstGeom>
          <a:solidFill>
            <a:srgbClr val="00F26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sz="2300" dirty="0">
                <a:solidFill>
                  <a:srgbClr val="000000"/>
                </a:solidFill>
                <a:latin typeface="Monotype Corsiva" panose="03010101010201010101" pitchFamily="66" charset="0"/>
              </a:rPr>
              <a:t>Как Вы думаете, какие отрасли промышленности наиболее развиты в стране?</a:t>
            </a:r>
            <a:endParaRPr sz="2300" dirty="0">
              <a:solidFill>
                <a:srgbClr val="0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3635375" y="4333875"/>
            <a:ext cx="2082800" cy="457200"/>
          </a:xfrm>
          <a:prstGeom prst="roundRect">
            <a:avLst/>
          </a:prstGeom>
          <a:solidFill>
            <a:srgbClr val="66FF66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молочная</a:t>
            </a:r>
            <a:endParaRPr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654425" y="3749675"/>
            <a:ext cx="2063750" cy="452438"/>
          </a:xfrm>
          <a:prstGeom prst="roundRect">
            <a:avLst/>
          </a:prstGeom>
          <a:solidFill>
            <a:srgbClr val="66FF66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мясная</a:t>
            </a:r>
            <a:endParaRPr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3654425" y="4943475"/>
            <a:ext cx="2063750" cy="422275"/>
          </a:xfrm>
          <a:prstGeom prst="roundRect">
            <a:avLst/>
          </a:prstGeom>
          <a:solidFill>
            <a:srgbClr val="66FF66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сахарная</a:t>
            </a:r>
            <a:endParaRPr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3641725" y="3157538"/>
            <a:ext cx="2076450" cy="455613"/>
          </a:xfrm>
          <a:prstGeom prst="roundRect">
            <a:avLst/>
          </a:prstGeom>
          <a:solidFill>
            <a:srgbClr val="66FF66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хлебопекарная</a:t>
            </a:r>
            <a:endParaRPr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654425" y="5516563"/>
            <a:ext cx="2063750" cy="377825"/>
          </a:xfrm>
          <a:prstGeom prst="roundRect">
            <a:avLst/>
          </a:prstGeom>
          <a:solidFill>
            <a:srgbClr val="66FF66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рыбная</a:t>
            </a:r>
            <a:endParaRPr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53" name="Прямая со стрелкой 52"/>
          <p:cNvCxnSpPr/>
          <p:nvPr/>
        </p:nvCxnSpPr>
        <p:spPr>
          <a:xfrm>
            <a:off x="3406775" y="2757488"/>
            <a:ext cx="2286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3419475" y="3389313"/>
            <a:ext cx="2286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3425825" y="4041775"/>
            <a:ext cx="2286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3419475" y="4581525"/>
            <a:ext cx="2286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>
            <a:off x="3419475" y="5157788"/>
            <a:ext cx="2286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2" name="Соединительная линия уступом 51"/>
          <p:cNvCxnSpPr>
            <a:stCxn id="17" idx="3"/>
            <a:endCxn id="33" idx="3"/>
          </p:cNvCxnSpPr>
          <p:nvPr/>
        </p:nvCxnSpPr>
        <p:spPr>
          <a:xfrm>
            <a:off x="8748713" y="1906588"/>
            <a:ext cx="12700" cy="2530475"/>
          </a:xfrm>
          <a:prstGeom prst="bentConnector3">
            <a:avLst>
              <a:gd name="adj1" fmla="val 1800000"/>
            </a:avLst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 flipH="1">
            <a:off x="8748713" y="2651125"/>
            <a:ext cx="23018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 flipH="1">
            <a:off x="8763000" y="3203575"/>
            <a:ext cx="215900" cy="31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/>
          <p:nvPr/>
        </p:nvCxnSpPr>
        <p:spPr>
          <a:xfrm flipH="1">
            <a:off x="8748713" y="3789363"/>
            <a:ext cx="215900" cy="31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6" name="Соединительная линия уступом 75"/>
          <p:cNvCxnSpPr>
            <a:stCxn id="10" idx="1"/>
            <a:endCxn id="16" idx="0"/>
          </p:cNvCxnSpPr>
          <p:nvPr/>
        </p:nvCxnSpPr>
        <p:spPr>
          <a:xfrm rot="10800000" flipV="1">
            <a:off x="1727200" y="1052513"/>
            <a:ext cx="1549400" cy="531813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>
            <a:stCxn id="10" idx="2"/>
            <a:endCxn id="14" idx="0"/>
          </p:cNvCxnSpPr>
          <p:nvPr/>
        </p:nvCxnSpPr>
        <p:spPr>
          <a:xfrm>
            <a:off x="4643438" y="1341438"/>
            <a:ext cx="23813" cy="2397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0" name="Соединительная линия уступом 89"/>
          <p:cNvCxnSpPr>
            <a:stCxn id="10" idx="3"/>
            <a:endCxn id="17" idx="0"/>
          </p:cNvCxnSpPr>
          <p:nvPr/>
        </p:nvCxnSpPr>
        <p:spPr>
          <a:xfrm>
            <a:off x="6011863" y="1052513"/>
            <a:ext cx="1516063" cy="528638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547813" y="-3175"/>
            <a:ext cx="7566025" cy="11430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ru-RU" altLang="ru-RU" sz="5400" dirty="0">
                <a:latin typeface="Monotype Corsiva" panose="03010101010201010101" pitchFamily="66" charset="0"/>
              </a:rPr>
              <a:t>Горнодобывающая отрасль </a:t>
            </a:r>
            <a:endParaRPr lang="ru-RU" altLang="ru-RU" sz="5400" dirty="0">
              <a:latin typeface="Monotype Corsiva" panose="03010101010201010101" pitchFamily="66" charset="0"/>
            </a:endParaRPr>
          </a:p>
        </p:txBody>
      </p:sp>
      <p:pic>
        <p:nvPicPr>
          <p:cNvPr id="8195" name="Рисунок 4"/>
          <p:cNvPicPr>
            <a:picLocks noChangeAspect="1"/>
          </p:cNvPicPr>
          <p:nvPr/>
        </p:nvPicPr>
        <p:blipFill>
          <a:blip r:embed="rId1"/>
          <a:srcRect l="13562" r="12617"/>
          <a:stretch>
            <a:fillRect/>
          </a:stretch>
        </p:blipFill>
        <p:spPr>
          <a:xfrm>
            <a:off x="34925" y="41275"/>
            <a:ext cx="1081088" cy="1098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323850" y="1268413"/>
            <a:ext cx="8496300" cy="4392613"/>
          </a:xfrm>
        </p:spPr>
        <p:txBody>
          <a:bodyPr vert="horz" wrap="square" lIns="91440" tIns="45720" rIns="91440" bIns="45720" numCol="1" anchor="t" anchorCtr="0" compatLnSpc="1"/>
          <a:p>
            <a:pPr marL="0" indent="0" eaLnBrk="1" hangingPunct="1">
              <a:lnSpc>
                <a:spcPct val="80000"/>
              </a:lnSpc>
              <a:buNone/>
            </a:pPr>
            <a:r>
              <a:rPr lang="ru-RU" alt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отрасли: </a:t>
            </a:r>
            <a:endParaRPr lang="ru-RU" altLang="ru-RU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Symbol" panose="05050102010706020507" pitchFamily="18" charset="2"/>
              <a:buChar char="-"/>
            </a:pPr>
            <a:r>
              <a:rPr lang="ru-RU" alt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Горнодобывающая отрасль Беларуси основана на добыче топливно-энергетических, строительных и агро-химических ресурсов.</a:t>
            </a:r>
            <a:endParaRPr lang="ru-RU" alt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Symbol" panose="05050102010706020507" pitchFamily="18" charset="2"/>
              <a:buChar char="-"/>
            </a:pPr>
            <a:r>
              <a:rPr lang="ru-RU" alt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 значение (страна занимает 3-е место по запасам в мире) имеет месторождение калийных солей в районе города Солигорска.</a:t>
            </a:r>
            <a:endParaRPr lang="ru-RU" alt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Symbol" panose="05050102010706020507" pitchFamily="18" charset="2"/>
              <a:buChar char="-"/>
            </a:pPr>
            <a:r>
              <a:rPr lang="ru-RU" alt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развита горнодобывающая отрасль в Гомельской, Минской и Брестской областях. Гомельская область специализируется на нефтедобыче, а Минская и Брестская область на добыче строительного </a:t>
            </a:r>
            <a:r>
              <a:rPr lang="ru-RU" alt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 и торфа.</a:t>
            </a:r>
            <a:endParaRPr lang="ru-RU" alt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Symbol" panose="05050102010706020507" pitchFamily="18" charset="2"/>
              <a:buChar char="-"/>
            </a:pPr>
            <a:r>
              <a:rPr lang="ru-RU" alt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горнодобывающей отрасли в объеме промышленного производства страны незначительная.</a:t>
            </a:r>
            <a:endParaRPr lang="ru-RU" alt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ru-RU" alt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ru-RU" altLang="ru-RU" sz="23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2075" y="5516563"/>
            <a:ext cx="9021763" cy="1008063"/>
          </a:xfrm>
          <a:prstGeom prst="roundRect">
            <a:avLst/>
          </a:prstGeom>
          <a:solidFill>
            <a:srgbClr val="00F26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2300" u="sng" dirty="0">
                <a:solidFill>
                  <a:srgbClr val="000000"/>
                </a:solidFill>
                <a:latin typeface="Monotype Corsiva" panose="03010101010201010101" pitchFamily="66" charset="0"/>
              </a:rPr>
              <a:t>Проанализируйте: </a:t>
            </a:r>
            <a:endParaRPr sz="2300" u="sng" dirty="0">
              <a:solidFill>
                <a:srgbClr val="000000"/>
              </a:solidFill>
              <a:latin typeface="Monotype Corsiva" panose="03010101010201010101" pitchFamily="66" charset="0"/>
            </a:endParaRPr>
          </a:p>
          <a:p>
            <a:pPr lvl="0">
              <a:buNone/>
            </a:pPr>
            <a:r>
              <a:rPr sz="2300" dirty="0">
                <a:solidFill>
                  <a:srgbClr val="000000"/>
                </a:solidFill>
                <a:latin typeface="Monotype Corsiva" panose="03010101010201010101" pitchFamily="66" charset="0"/>
              </a:rPr>
              <a:t>Какие ресурсы наиболее распространены на территории страны? </a:t>
            </a:r>
            <a:endParaRPr sz="2300" dirty="0">
              <a:solidFill>
                <a:srgbClr val="000000"/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547813" y="-3175"/>
            <a:ext cx="7566025" cy="11430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ru-RU" altLang="ru-RU" sz="5400" dirty="0">
                <a:latin typeface="Monotype Corsiva" panose="03010101010201010101" pitchFamily="66" charset="0"/>
              </a:rPr>
              <a:t>Химическая отрасль </a:t>
            </a:r>
            <a:endParaRPr lang="ru-RU" altLang="ru-RU" sz="5400" dirty="0">
              <a:latin typeface="Monotype Corsiva" panose="03010101010201010101" pitchFamily="66" charset="0"/>
            </a:endParaRPr>
          </a:p>
        </p:txBody>
      </p:sp>
      <p:pic>
        <p:nvPicPr>
          <p:cNvPr id="9219" name="Рисунок 4"/>
          <p:cNvPicPr>
            <a:picLocks noChangeAspect="1"/>
          </p:cNvPicPr>
          <p:nvPr/>
        </p:nvPicPr>
        <p:blipFill>
          <a:blip r:embed="rId1"/>
          <a:srcRect l="13562" r="12617"/>
          <a:stretch>
            <a:fillRect/>
          </a:stretch>
        </p:blipFill>
        <p:spPr>
          <a:xfrm>
            <a:off x="34925" y="41275"/>
            <a:ext cx="1081088" cy="1098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4572000" y="1139825"/>
            <a:ext cx="4541838" cy="4737100"/>
          </a:xfrm>
        </p:spPr>
        <p:txBody>
          <a:bodyPr vert="horz" wrap="square" lIns="91440" tIns="45720" rIns="91440" bIns="45720" numCol="1" anchor="t" anchorCtr="0" compatLnSpc="1"/>
          <a:p>
            <a:pPr marL="0" indent="0" eaLnBrk="1" hangingPunct="1">
              <a:lnSpc>
                <a:spcPct val="80000"/>
              </a:lnSpc>
              <a:buNone/>
            </a:pPr>
            <a:r>
              <a:rPr lang="ru-RU" alt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отрасли: </a:t>
            </a:r>
            <a:endParaRPr lang="ru-RU" altLang="ru-RU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Symbol" panose="05050102010706020507" pitchFamily="18" charset="2"/>
              <a:buChar char="-"/>
            </a:pPr>
            <a:r>
              <a:rPr lang="ru-RU" alt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из наиболее крупных отраслей белорусской промышленности.</a:t>
            </a:r>
            <a:endParaRPr lang="ru-RU" alt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Symbol" panose="05050102010706020507" pitchFamily="18" charset="2"/>
              <a:buChar char="-"/>
            </a:pPr>
            <a:r>
              <a:rPr lang="ru-RU" alt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Ведущие отрасли: горнохимическая (Солигорск); основная химия, производящая химические волокна и нити (Гродно, Могилев); нефтехимическая (Новополоцк, Мозырь).</a:t>
            </a:r>
            <a:endParaRPr lang="ru-RU" alt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Symbol" panose="05050102010706020507" pitchFamily="18" charset="2"/>
              <a:buChar char="-"/>
            </a:pPr>
            <a:r>
              <a:rPr lang="ru-RU" alt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Продукция отрасли: стекловолокно, минеральные удобрения, полиэтилен, шины, полиэфирные и полиамидные волокна и нити. </a:t>
            </a:r>
            <a:endParaRPr lang="ru-RU" alt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Symbol" panose="05050102010706020507" pitchFamily="18" charset="2"/>
              <a:buChar char="-"/>
            </a:pPr>
            <a:endParaRPr lang="ru-RU" alt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Symbol" panose="05050102010706020507" pitchFamily="18" charset="2"/>
              <a:buChar char="-"/>
            </a:pPr>
            <a:endParaRPr lang="ru-RU" alt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Symbol" panose="05050102010706020507" pitchFamily="18" charset="2"/>
              <a:buChar char="-"/>
            </a:pPr>
            <a:endParaRPr lang="ru-RU" alt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ru-RU" alt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ru-RU" altLang="ru-RU" sz="23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33738" y="5876925"/>
            <a:ext cx="5659438" cy="920750"/>
          </a:xfrm>
          <a:prstGeom prst="roundRect">
            <a:avLst/>
          </a:prstGeom>
          <a:solidFill>
            <a:srgbClr val="00F26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2300" u="sng" dirty="0">
                <a:solidFill>
                  <a:srgbClr val="000000"/>
                </a:solidFill>
                <a:latin typeface="Monotype Corsiva" panose="03010101010201010101" pitchFamily="66" charset="0"/>
              </a:rPr>
              <a:t>Подумайте: </a:t>
            </a:r>
            <a:r>
              <a:rPr sz="2300" dirty="0">
                <a:solidFill>
                  <a:srgbClr val="000000"/>
                </a:solidFill>
                <a:latin typeface="Monotype Corsiva" panose="03010101010201010101" pitchFamily="66" charset="0"/>
              </a:rPr>
              <a:t>Какие ресурсы способствовали развитию данной отрасли?</a:t>
            </a:r>
            <a:endParaRPr sz="2300" dirty="0">
              <a:solidFill>
                <a:srgbClr val="000000"/>
              </a:solidFill>
              <a:latin typeface="Monotype Corsiva" panose="03010101010201010101" pitchFamily="66" charset="0"/>
            </a:endParaRPr>
          </a:p>
        </p:txBody>
      </p:sp>
      <p:grpSp>
        <p:nvGrpSpPr>
          <p:cNvPr id="9222" name="Группа 4"/>
          <p:cNvGrpSpPr/>
          <p:nvPr/>
        </p:nvGrpSpPr>
        <p:grpSpPr>
          <a:xfrm>
            <a:off x="187325" y="1268413"/>
            <a:ext cx="4341813" cy="3557587"/>
            <a:chOff x="86070" y="1268760"/>
            <a:chExt cx="4341914" cy="3557908"/>
          </a:xfrm>
        </p:grpSpPr>
        <p:pic>
          <p:nvPicPr>
            <p:cNvPr id="9225" name="Рисунок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070" y="1268760"/>
              <a:ext cx="4341914" cy="3557908"/>
            </a:xfrm>
            <a:prstGeom prst="rect">
              <a:avLst/>
            </a:prstGeom>
            <a:noFill/>
            <a:ln w="28575" cap="flat" cmpd="sng">
              <a:solidFill>
                <a:srgbClr val="00CC0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9226" name="TextBox 2"/>
            <p:cNvSpPr txBox="1"/>
            <p:nvPr/>
          </p:nvSpPr>
          <p:spPr>
            <a:xfrm>
              <a:off x="1928223" y="3337247"/>
              <a:ext cx="987593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Солигорск</a:t>
              </a:r>
              <a:endParaRPr sz="1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227" name="TextBox 7"/>
            <p:cNvSpPr txBox="1"/>
            <p:nvPr/>
          </p:nvSpPr>
          <p:spPr>
            <a:xfrm>
              <a:off x="632079" y="2617167"/>
              <a:ext cx="987593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Гродно</a:t>
              </a:r>
              <a:endParaRPr sz="1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228" name="TextBox 9"/>
            <p:cNvSpPr txBox="1"/>
            <p:nvPr/>
          </p:nvSpPr>
          <p:spPr>
            <a:xfrm>
              <a:off x="3131840" y="2689175"/>
              <a:ext cx="987593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Могилев</a:t>
              </a:r>
              <a:endParaRPr sz="1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229" name="TextBox 11"/>
            <p:cNvSpPr txBox="1"/>
            <p:nvPr/>
          </p:nvSpPr>
          <p:spPr>
            <a:xfrm>
              <a:off x="2638043" y="1556792"/>
              <a:ext cx="1213877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Новополоцк</a:t>
              </a:r>
              <a:endParaRPr sz="1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230" name="TextBox 12"/>
            <p:cNvSpPr txBox="1"/>
            <p:nvPr/>
          </p:nvSpPr>
          <p:spPr>
            <a:xfrm>
              <a:off x="2576295" y="3933056"/>
              <a:ext cx="987593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Мозырь</a:t>
              </a:r>
              <a:endParaRPr sz="1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" name="Овал 3"/>
            <p:cNvSpPr/>
            <p:nvPr/>
          </p:nvSpPr>
          <p:spPr>
            <a:xfrm>
              <a:off x="540106" y="2708752"/>
              <a:ext cx="142878" cy="14447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2565803" y="1732352"/>
              <a:ext cx="144466" cy="14288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Овал 15"/>
            <p:cNvSpPr/>
            <p:nvPr/>
          </p:nvSpPr>
          <p:spPr>
            <a:xfrm>
              <a:off x="1835536" y="3429542"/>
              <a:ext cx="144466" cy="14288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2503889" y="4083651"/>
              <a:ext cx="144465" cy="14447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Овал 17"/>
            <p:cNvSpPr/>
            <p:nvPr/>
          </p:nvSpPr>
          <p:spPr>
            <a:xfrm>
              <a:off x="3070639" y="2867516"/>
              <a:ext cx="142878" cy="14447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9223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25" y="4953000"/>
            <a:ext cx="2765425" cy="1844675"/>
          </a:xfrm>
          <a:prstGeom prst="rect">
            <a:avLst/>
          </a:prstGeom>
          <a:noFill/>
          <a:ln w="28575" cap="flat" cmpd="sng">
            <a:solidFill>
              <a:srgbClr val="00CC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9224" name="TextBox 18"/>
          <p:cNvSpPr txBox="1"/>
          <p:nvPr/>
        </p:nvSpPr>
        <p:spPr>
          <a:xfrm>
            <a:off x="2981325" y="4941888"/>
            <a:ext cx="1735138" cy="7223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ts val="600"/>
              </a:spcBef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Добыча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калийной соли</a:t>
            </a:r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258888" y="-3175"/>
            <a:ext cx="7854950" cy="11430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ru-RU" altLang="ru-RU" sz="4800" dirty="0">
                <a:latin typeface="Monotype Corsiva" panose="03010101010201010101" pitchFamily="66" charset="0"/>
              </a:rPr>
              <a:t>Металлургическая отрасль</a:t>
            </a:r>
            <a:endParaRPr lang="ru-RU" altLang="ru-RU" sz="4800" dirty="0">
              <a:latin typeface="Monotype Corsiva" panose="03010101010201010101" pitchFamily="66" charset="0"/>
            </a:endParaRPr>
          </a:p>
        </p:txBody>
      </p:sp>
      <p:pic>
        <p:nvPicPr>
          <p:cNvPr id="10243" name="Рисунок 4"/>
          <p:cNvPicPr>
            <a:picLocks noChangeAspect="1"/>
          </p:cNvPicPr>
          <p:nvPr/>
        </p:nvPicPr>
        <p:blipFill>
          <a:blip r:embed="rId1"/>
          <a:srcRect l="13562" r="12617"/>
          <a:stretch>
            <a:fillRect/>
          </a:stretch>
        </p:blipFill>
        <p:spPr>
          <a:xfrm>
            <a:off x="34925" y="41275"/>
            <a:ext cx="1081088" cy="1098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4603750" y="1139825"/>
            <a:ext cx="4432300" cy="4810125"/>
          </a:xfrm>
        </p:spPr>
        <p:txBody>
          <a:bodyPr vert="horz" wrap="square" lIns="91440" tIns="45720" rIns="91440" bIns="45720" numCol="1" anchor="t" anchorCtr="0" compatLnSpc="1"/>
          <a:p>
            <a:pPr marL="0" indent="0" eaLnBrk="1" hangingPunct="1">
              <a:lnSpc>
                <a:spcPct val="80000"/>
              </a:lnSpc>
              <a:buNone/>
            </a:pPr>
            <a:r>
              <a:rPr lang="ru-RU" alt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отрасли: </a:t>
            </a:r>
            <a:endParaRPr lang="ru-RU" alt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alt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Черная металлургия: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Выплавка стали, чугунное литье, производство стальных и чугунных труб, 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метизов.</a:t>
            </a:r>
            <a:endParaRPr lang="ru-RU" alt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предприятие - «Белорусский металлургический завод» (г.Жлобин).</a:t>
            </a:r>
            <a:endParaRPr lang="ru-RU" alt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Центры черной металлургии: Дзержинск, Могилев.</a:t>
            </a:r>
            <a:endParaRPr lang="ru-RU" alt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alt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Цветная металлургия: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Крупная цветная металлургия отсутствует.</a:t>
            </a:r>
            <a:endParaRPr lang="ru-RU" alt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Осуществляют переработку лома цветных металлов (г.Минск, г.Мозырь).</a:t>
            </a:r>
            <a:endParaRPr lang="ru-RU" alt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Symbol" panose="05050102010706020507" pitchFamily="18" charset="2"/>
              <a:buChar char="-"/>
            </a:pPr>
            <a:endParaRPr lang="ru-RU" alt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Symbol" panose="05050102010706020507" pitchFamily="18" charset="2"/>
              <a:buChar char="-"/>
            </a:pPr>
            <a:endParaRPr lang="ru-RU" alt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Symbol" panose="05050102010706020507" pitchFamily="18" charset="2"/>
              <a:buChar char="-"/>
            </a:pPr>
            <a:endParaRPr lang="ru-RU" alt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ru-RU" alt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ru-RU" altLang="ru-RU" sz="23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7313" y="5991225"/>
            <a:ext cx="8948738" cy="755650"/>
          </a:xfrm>
          <a:prstGeom prst="roundRect">
            <a:avLst/>
          </a:prstGeom>
          <a:solidFill>
            <a:srgbClr val="00F26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2300" dirty="0">
                <a:solidFill>
                  <a:srgbClr val="000000"/>
                </a:solidFill>
                <a:latin typeface="Monotype Corsiva" panose="03010101010201010101" pitchFamily="66" charset="0"/>
              </a:rPr>
              <a:t>Крупные запасы металлических руд на территории страны отсутствуют. На каком сырье функционируют заводы? </a:t>
            </a:r>
            <a:endParaRPr sz="2300" dirty="0">
              <a:solidFill>
                <a:srgbClr val="00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0246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1268413"/>
            <a:ext cx="4341813" cy="3557587"/>
          </a:xfrm>
          <a:prstGeom prst="rect">
            <a:avLst/>
          </a:prstGeom>
          <a:noFill/>
          <a:ln w="28575" cap="flat" cmpd="sng">
            <a:solidFill>
              <a:srgbClr val="00CC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0247" name="TextBox 7"/>
          <p:cNvSpPr txBox="1"/>
          <p:nvPr/>
        </p:nvSpPr>
        <p:spPr>
          <a:xfrm>
            <a:off x="2079625" y="2565400"/>
            <a:ext cx="987425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Минск</a:t>
            </a:r>
            <a:endParaRPr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48" name="TextBox 9"/>
          <p:cNvSpPr txBox="1"/>
          <p:nvPr/>
        </p:nvSpPr>
        <p:spPr>
          <a:xfrm>
            <a:off x="3132138" y="2689225"/>
            <a:ext cx="987425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Могилев</a:t>
            </a:r>
            <a:endParaRPr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49" name="TextBox 12"/>
          <p:cNvSpPr txBox="1"/>
          <p:nvPr/>
        </p:nvSpPr>
        <p:spPr>
          <a:xfrm>
            <a:off x="2984500" y="3443288"/>
            <a:ext cx="989013" cy="3063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Жлобин</a:t>
            </a:r>
            <a:endParaRPr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974850" y="2795588"/>
            <a:ext cx="144463" cy="144463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2916238" y="3573463"/>
            <a:ext cx="142875" cy="142875"/>
          </a:xfrm>
          <a:prstGeom prst="ellipse">
            <a:avLst/>
          </a:prstGeom>
          <a:solidFill>
            <a:srgbClr val="003217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3070225" y="2868613"/>
            <a:ext cx="144463" cy="142875"/>
          </a:xfrm>
          <a:prstGeom prst="ellipse">
            <a:avLst/>
          </a:prstGeom>
          <a:solidFill>
            <a:srgbClr val="003217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395288" y="4941888"/>
            <a:ext cx="144463" cy="142875"/>
          </a:xfrm>
          <a:prstGeom prst="ellipse">
            <a:avLst/>
          </a:prstGeom>
          <a:solidFill>
            <a:srgbClr val="003217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395288" y="5229225"/>
            <a:ext cx="144463" cy="144463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55" name="TextBox 6"/>
          <p:cNvSpPr txBox="1"/>
          <p:nvPr/>
        </p:nvSpPr>
        <p:spPr>
          <a:xfrm>
            <a:off x="715963" y="4797425"/>
            <a:ext cx="2498725" cy="7223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ts val="600"/>
              </a:spcBef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черная металлургия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цветная металлургия</a:t>
            </a:r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56" name="TextBox 21"/>
          <p:cNvSpPr txBox="1"/>
          <p:nvPr/>
        </p:nvSpPr>
        <p:spPr>
          <a:xfrm>
            <a:off x="2647950" y="3933825"/>
            <a:ext cx="987425" cy="3063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Мозырь</a:t>
            </a:r>
            <a:endParaRPr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2555875" y="4030663"/>
            <a:ext cx="144463" cy="144463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58" name="TextBox 23"/>
          <p:cNvSpPr txBox="1"/>
          <p:nvPr/>
        </p:nvSpPr>
        <p:spPr>
          <a:xfrm>
            <a:off x="1871663" y="2914650"/>
            <a:ext cx="1120775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Дзержинск</a:t>
            </a:r>
            <a:endParaRPr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1820863" y="2982913"/>
            <a:ext cx="144463" cy="144463"/>
          </a:xfrm>
          <a:prstGeom prst="ellipse">
            <a:avLst/>
          </a:prstGeom>
          <a:solidFill>
            <a:srgbClr val="003217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547813" y="-3175"/>
            <a:ext cx="7566025" cy="11430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ru-RU" altLang="ru-RU" dirty="0">
                <a:latin typeface="Monotype Corsiva" panose="03010101010201010101" pitchFamily="66" charset="0"/>
              </a:rPr>
              <a:t>Машиностроительный комплекс</a:t>
            </a:r>
            <a:endParaRPr lang="ru-RU" altLang="ru-RU" dirty="0">
              <a:latin typeface="Monotype Corsiva" panose="03010101010201010101" pitchFamily="66" charset="0"/>
            </a:endParaRPr>
          </a:p>
        </p:txBody>
      </p:sp>
      <p:pic>
        <p:nvPicPr>
          <p:cNvPr id="11267" name="Рисунок 4"/>
          <p:cNvPicPr>
            <a:picLocks noChangeAspect="1"/>
          </p:cNvPicPr>
          <p:nvPr/>
        </p:nvPicPr>
        <p:blipFill>
          <a:blip r:embed="rId1"/>
          <a:srcRect l="13562" r="12617"/>
          <a:stretch>
            <a:fillRect/>
          </a:stretch>
        </p:blipFill>
        <p:spPr>
          <a:xfrm>
            <a:off x="34925" y="41275"/>
            <a:ext cx="1081088" cy="1098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4924425" y="1139825"/>
            <a:ext cx="4111625" cy="4810125"/>
          </a:xfrm>
        </p:spPr>
        <p:txBody>
          <a:bodyPr vert="horz" wrap="square" lIns="91440" tIns="45720" rIns="91440" bIns="45720" numCol="1" anchor="t" anchorCtr="0" compatLnSpc="1"/>
          <a:p>
            <a:pPr marL="0" indent="0" eaLnBrk="1" hangingPunct="1">
              <a:lnSpc>
                <a:spcPct val="80000"/>
              </a:lnSpc>
              <a:buNone/>
            </a:pPr>
            <a:r>
              <a:rPr lang="ru-RU" alt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Отрасли машиностроения: </a:t>
            </a:r>
            <a:endParaRPr lang="ru-RU" alt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Symbol" panose="05050102010706020507" pitchFamily="18" charset="2"/>
              <a:buChar char="-"/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Автомобилестроение (Жодино. Могилев)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Symbol" panose="05050102010706020507" pitchFamily="18" charset="2"/>
              <a:buChar char="-"/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Сельскохозяйственное машиностроение (Бобруйск, Гомель, Светлогорск)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Symbol" panose="05050102010706020507" pitchFamily="18" charset="2"/>
              <a:buChar char="-"/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Станкостроение и приборостроение (Житковичи, Барановичи)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Symbol" panose="05050102010706020507" pitchFamily="18" charset="2"/>
              <a:buChar char="-"/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Электронное (Пружаны, Витебск) 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Symbol" panose="05050102010706020507" pitchFamily="18" charset="2"/>
              <a:buChar char="-"/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Электротехническая и радиотехническая  промышленность (Минск, Щучин, Чашники) 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Symbol" panose="05050102010706020507" pitchFamily="18" charset="2"/>
              <a:buChar char="-"/>
            </a:pPr>
            <a:endParaRPr lang="ru-RU" alt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Symbol" panose="05050102010706020507" pitchFamily="18" charset="2"/>
              <a:buChar char="-"/>
            </a:pPr>
            <a:endParaRPr lang="ru-RU" alt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Symbol" panose="05050102010706020507" pitchFamily="18" charset="2"/>
              <a:buChar char="-"/>
            </a:pPr>
            <a:endParaRPr lang="ru-RU" alt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ru-RU" alt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ru-RU" altLang="ru-RU" sz="23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4725988" y="1628775"/>
            <a:ext cx="142875" cy="144463"/>
          </a:xfrm>
          <a:prstGeom prst="ellipse">
            <a:avLst/>
          </a:prstGeom>
          <a:solidFill>
            <a:srgbClr val="003217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4725988" y="5084763"/>
            <a:ext cx="144463" cy="144463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1271" name="Группа 25"/>
          <p:cNvGrpSpPr/>
          <p:nvPr/>
        </p:nvGrpSpPr>
        <p:grpSpPr>
          <a:xfrm>
            <a:off x="184150" y="1330325"/>
            <a:ext cx="4341813" cy="3557588"/>
            <a:chOff x="86070" y="1268760"/>
            <a:chExt cx="4341914" cy="3557908"/>
          </a:xfrm>
        </p:grpSpPr>
        <p:pic>
          <p:nvPicPr>
            <p:cNvPr id="11292" name="Рисунок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070" y="1268760"/>
              <a:ext cx="4341914" cy="3557908"/>
            </a:xfrm>
            <a:prstGeom prst="rect">
              <a:avLst/>
            </a:prstGeom>
            <a:noFill/>
            <a:ln w="28575" cap="flat" cmpd="sng">
              <a:solidFill>
                <a:srgbClr val="00CC0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11293" name="TextBox 7"/>
            <p:cNvSpPr txBox="1"/>
            <p:nvPr/>
          </p:nvSpPr>
          <p:spPr>
            <a:xfrm>
              <a:off x="2060693" y="2673070"/>
              <a:ext cx="987593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Минск</a:t>
              </a:r>
              <a:endParaRPr sz="1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294" name="TextBox 9"/>
            <p:cNvSpPr txBox="1"/>
            <p:nvPr/>
          </p:nvSpPr>
          <p:spPr>
            <a:xfrm>
              <a:off x="3131840" y="2689175"/>
              <a:ext cx="987593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Могилев</a:t>
              </a:r>
              <a:endParaRPr sz="1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295" name="TextBox 12"/>
            <p:cNvSpPr txBox="1"/>
            <p:nvPr/>
          </p:nvSpPr>
          <p:spPr>
            <a:xfrm>
              <a:off x="3115545" y="3473305"/>
              <a:ext cx="987593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endParaRPr sz="1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" name="Овал 3"/>
            <p:cNvSpPr/>
            <p:nvPr/>
          </p:nvSpPr>
          <p:spPr>
            <a:xfrm>
              <a:off x="1975239" y="2796072"/>
              <a:ext cx="144466" cy="14447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2335610" y="2524586"/>
              <a:ext cx="144465" cy="144475"/>
            </a:xfrm>
            <a:prstGeom prst="ellipse">
              <a:avLst/>
            </a:prstGeom>
            <a:solidFill>
              <a:srgbClr val="003217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Овал 17"/>
            <p:cNvSpPr/>
            <p:nvPr/>
          </p:nvSpPr>
          <p:spPr>
            <a:xfrm>
              <a:off x="3070639" y="2867517"/>
              <a:ext cx="142878" cy="144475"/>
            </a:xfrm>
            <a:prstGeom prst="ellipse">
              <a:avLst/>
            </a:prstGeom>
            <a:solidFill>
              <a:srgbClr val="003217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299" name="TextBox 21"/>
            <p:cNvSpPr txBox="1"/>
            <p:nvPr/>
          </p:nvSpPr>
          <p:spPr>
            <a:xfrm>
              <a:off x="666350" y="2901136"/>
              <a:ext cx="987593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Щучин</a:t>
              </a:r>
              <a:endParaRPr sz="1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300" name="TextBox 23"/>
            <p:cNvSpPr txBox="1"/>
            <p:nvPr/>
          </p:nvSpPr>
          <p:spPr>
            <a:xfrm>
              <a:off x="2436837" y="2331006"/>
              <a:ext cx="1120883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Жодино</a:t>
              </a:r>
              <a:endParaRPr sz="1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28" name="Овал 27"/>
          <p:cNvSpPr/>
          <p:nvPr/>
        </p:nvSpPr>
        <p:spPr>
          <a:xfrm>
            <a:off x="782638" y="3187700"/>
            <a:ext cx="142875" cy="144463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2603500" y="2230438"/>
            <a:ext cx="144463" cy="144463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274" name="TextBox 30"/>
          <p:cNvSpPr txBox="1"/>
          <p:nvPr/>
        </p:nvSpPr>
        <p:spPr>
          <a:xfrm>
            <a:off x="2636838" y="2089150"/>
            <a:ext cx="987425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Чашники</a:t>
            </a:r>
            <a:endParaRPr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75" name="TextBox 32"/>
          <p:cNvSpPr txBox="1"/>
          <p:nvPr/>
        </p:nvSpPr>
        <p:spPr>
          <a:xfrm>
            <a:off x="3349625" y="3643313"/>
            <a:ext cx="987425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Гомель</a:t>
            </a:r>
            <a:endParaRPr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76" name="TextBox 33"/>
          <p:cNvSpPr txBox="1"/>
          <p:nvPr/>
        </p:nvSpPr>
        <p:spPr>
          <a:xfrm>
            <a:off x="2882900" y="3417888"/>
            <a:ext cx="1335088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Светлогорск</a:t>
            </a:r>
            <a:endParaRPr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77" name="TextBox 34"/>
          <p:cNvSpPr txBox="1"/>
          <p:nvPr/>
        </p:nvSpPr>
        <p:spPr>
          <a:xfrm>
            <a:off x="2601913" y="3127375"/>
            <a:ext cx="987425" cy="3063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Бобруйск</a:t>
            </a:r>
            <a:endParaRPr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78" name="TextBox 35"/>
          <p:cNvSpPr txBox="1"/>
          <p:nvPr/>
        </p:nvSpPr>
        <p:spPr>
          <a:xfrm>
            <a:off x="1412875" y="3106738"/>
            <a:ext cx="1333500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Барановичи</a:t>
            </a:r>
            <a:endParaRPr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79" name="TextBox 36"/>
          <p:cNvSpPr txBox="1"/>
          <p:nvPr/>
        </p:nvSpPr>
        <p:spPr>
          <a:xfrm>
            <a:off x="2122488" y="3698875"/>
            <a:ext cx="1190625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Житковичи</a:t>
            </a:r>
            <a:endParaRPr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80" name="TextBox 37"/>
          <p:cNvSpPr txBox="1"/>
          <p:nvPr/>
        </p:nvSpPr>
        <p:spPr>
          <a:xfrm>
            <a:off x="3168650" y="1792288"/>
            <a:ext cx="987425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Витебск</a:t>
            </a:r>
            <a:endParaRPr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2316163" y="3935413"/>
            <a:ext cx="144463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4725988" y="2255838"/>
            <a:ext cx="142875" cy="142875"/>
          </a:xfrm>
          <a:prstGeom prst="ellipse">
            <a:avLst/>
          </a:prstGeom>
          <a:solidFill>
            <a:srgbClr val="00B0F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2713038" y="3387725"/>
            <a:ext cx="144463" cy="144463"/>
          </a:xfrm>
          <a:prstGeom prst="ellipse">
            <a:avLst/>
          </a:prstGeom>
          <a:solidFill>
            <a:srgbClr val="00B0F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3081338" y="3649663"/>
            <a:ext cx="144463" cy="144463"/>
          </a:xfrm>
          <a:prstGeom prst="ellipse">
            <a:avLst/>
          </a:prstGeom>
          <a:solidFill>
            <a:srgbClr val="00B0F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3451225" y="3903663"/>
            <a:ext cx="144463" cy="144463"/>
          </a:xfrm>
          <a:prstGeom prst="ellipse">
            <a:avLst/>
          </a:prstGeom>
          <a:solidFill>
            <a:srgbClr val="00B0F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4719638" y="3500438"/>
            <a:ext cx="142875" cy="14446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1471613" y="3348038"/>
            <a:ext cx="144463" cy="14446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4708525" y="4437063"/>
            <a:ext cx="142875" cy="144463"/>
          </a:xfrm>
          <a:prstGeom prst="ellipse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3168650" y="2052638"/>
            <a:ext cx="144463" cy="142875"/>
          </a:xfrm>
          <a:prstGeom prst="ellipse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889000" y="3649663"/>
            <a:ext cx="144463" cy="144463"/>
          </a:xfrm>
          <a:prstGeom prst="ellipse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291" name="TextBox 49"/>
          <p:cNvSpPr txBox="1"/>
          <p:nvPr/>
        </p:nvSpPr>
        <p:spPr>
          <a:xfrm>
            <a:off x="708025" y="3387725"/>
            <a:ext cx="1189038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Пружаны</a:t>
            </a:r>
            <a:endParaRPr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1547813" y="-3175"/>
            <a:ext cx="7566025" cy="11430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ru-RU" altLang="ru-RU" dirty="0">
                <a:latin typeface="Monotype Corsiva" panose="03010101010201010101" pitchFamily="66" charset="0"/>
              </a:rPr>
              <a:t>Машиностроительный комплекс</a:t>
            </a:r>
            <a:endParaRPr lang="ru-RU" altLang="ru-RU" dirty="0">
              <a:latin typeface="Monotype Corsiva" panose="03010101010201010101" pitchFamily="66" charset="0"/>
            </a:endParaRPr>
          </a:p>
        </p:txBody>
      </p:sp>
      <p:pic>
        <p:nvPicPr>
          <p:cNvPr id="12291" name="Рисунок 4"/>
          <p:cNvPicPr>
            <a:picLocks noChangeAspect="1"/>
          </p:cNvPicPr>
          <p:nvPr/>
        </p:nvPicPr>
        <p:blipFill>
          <a:blip r:embed="rId1"/>
          <a:srcRect l="13562" r="12617"/>
          <a:stretch>
            <a:fillRect/>
          </a:stretch>
        </p:blipFill>
        <p:spPr>
          <a:xfrm>
            <a:off x="34925" y="41275"/>
            <a:ext cx="1081088" cy="1098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Скругленный прямоугольник 13"/>
          <p:cNvSpPr/>
          <p:nvPr/>
        </p:nvSpPr>
        <p:spPr>
          <a:xfrm>
            <a:off x="539750" y="5965825"/>
            <a:ext cx="7993063" cy="755650"/>
          </a:xfrm>
          <a:prstGeom prst="roundRect">
            <a:avLst/>
          </a:prstGeom>
          <a:solidFill>
            <a:srgbClr val="00F26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2300" dirty="0">
                <a:solidFill>
                  <a:srgbClr val="000000"/>
                </a:solidFill>
                <a:latin typeface="Monotype Corsiva" panose="03010101010201010101" pitchFamily="66" charset="0"/>
              </a:rPr>
              <a:t>С чем связан выпуск данной продукции в стране? </a:t>
            </a:r>
            <a:endParaRPr sz="2300" dirty="0">
              <a:solidFill>
                <a:srgbClr val="00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2293" name="Объект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0" y="1268413"/>
            <a:ext cx="3189288" cy="2390775"/>
          </a:xfrm>
          <a:prstGeom prst="rect">
            <a:avLst/>
          </a:prstGeom>
          <a:noFill/>
          <a:ln w="28575" cap="flat" cmpd="sng">
            <a:solidFill>
              <a:srgbClr val="00CC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7" name="Объект 2"/>
          <p:cNvSpPr>
            <a:spLocks noGrp="1"/>
          </p:cNvSpPr>
          <p:nvPr>
            <p:ph idx="1"/>
          </p:nvPr>
        </p:nvSpPr>
        <p:spPr>
          <a:xfrm>
            <a:off x="4171950" y="1236663"/>
            <a:ext cx="4576763" cy="4208463"/>
          </a:xfrm>
        </p:spPr>
        <p:txBody>
          <a:bodyPr vert="horz" wrap="square" lIns="91440" tIns="45720" rIns="91440" bIns="45720" numCol="1" anchor="t" anchorCtr="0" compatLnSpc="1"/>
          <a:p>
            <a:pPr marL="0" indent="0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ru-RU" alt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Автомобилестроение: </a:t>
            </a:r>
            <a:endParaRPr lang="ru-RU" altLang="ru-RU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ru-RU" alt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Специализируется на выпуске большегрузных автомобилей, тягочей, автосамосвалов и лесовозов.  </a:t>
            </a:r>
            <a:endParaRPr lang="ru-RU" alt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Ключевыми предприятиями являются: ОАО «Минский автомобильный завод» , </a:t>
            </a:r>
            <a:r>
              <a:rPr lang="ru-RU" alt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«Белорусский автомобильный завод», «Автокард»</a:t>
            </a:r>
            <a:r>
              <a:rPr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(г.Жодино).</a:t>
            </a:r>
            <a:endParaRPr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ru-RU" alt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БелАЗ – один из крупнейших производителей карьерной техники в мире.</a:t>
            </a:r>
            <a:endParaRPr lang="ru-RU" alt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spcAft>
                <a:spcPts val="600"/>
              </a:spcAft>
              <a:buNone/>
            </a:pPr>
            <a:endParaRPr lang="ru-RU" altLang="ru-RU" sz="2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295" name="Picture 5" descr="https://kardan-valtechno.ru/wp-content/uploads/2016/08/logo_maz-e147146747187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638" y="792163"/>
            <a:ext cx="2376487" cy="965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6" name="Объект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750" y="3929063"/>
            <a:ext cx="3189288" cy="1831975"/>
          </a:xfrm>
          <a:prstGeom prst="rect">
            <a:avLst/>
          </a:prstGeom>
          <a:noFill/>
          <a:ln w="28575" cap="flat" cmpd="sng">
            <a:solidFill>
              <a:srgbClr val="00CC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2297" name="Picture 5" descr="http://logomogo.ru/uploads/logo-belaz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9275" y="3933825"/>
            <a:ext cx="1889125" cy="196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Заголовок 1"/>
          <p:cNvSpPr txBox="1"/>
          <p:nvPr/>
        </p:nvSpPr>
        <p:spPr>
          <a:xfrm>
            <a:off x="1547813" y="260350"/>
            <a:ext cx="7596187" cy="10572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algn="ctr" eaLnBrk="1" hangingPunct="1"/>
            <a:r>
              <a:rPr lang="ru-RU" altLang="ru-RU" sz="4400" dirty="0">
                <a:latin typeface="Monotype Corsiva" panose="03010101010201010101" pitchFamily="66" charset="0"/>
              </a:rPr>
              <a:t>Машиностроительный комплекс</a:t>
            </a:r>
            <a:endParaRPr lang="ru-RU" altLang="ru-RU" sz="4400" dirty="0">
              <a:latin typeface="Monotype Corsiva" panose="03010101010201010101" pitchFamily="66" charset="0"/>
            </a:endParaRPr>
          </a:p>
        </p:txBody>
      </p:sp>
      <p:sp>
        <p:nvSpPr>
          <p:cNvPr id="13315" name="Объект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387850" cy="4537075"/>
          </a:xfrm>
          <a:ln/>
        </p:spPr>
        <p:txBody>
          <a:bodyPr vert="horz" wrap="square" lIns="91440" tIns="45720" rIns="91440" bIns="45720" anchor="t" anchorCtr="0"/>
          <a:p>
            <a:pPr marL="0" indent="0">
              <a:buClrTx/>
              <a:buSzTx/>
              <a:buFont typeface="Arial" panose="020B0604020202020204" pitchFamily="34" charset="0"/>
              <a:buNone/>
            </a:pPr>
            <a:r>
              <a:rPr sz="2400" b="1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Сельскохозяйственное  и тракторное машиностроение:</a:t>
            </a:r>
            <a:endParaRPr sz="2400" b="1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>
              <a:buClrTx/>
              <a:buSzTx/>
              <a:buFont typeface="Arial" panose="020B0604020202020204" pitchFamily="34" charset="0"/>
              <a:buNone/>
            </a:pPr>
            <a:r>
              <a:rPr lang="ru-RU" altLang="ru-RU" sz="2400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Трактора - «Минский тракторный завод»</a:t>
            </a:r>
            <a:endParaRPr lang="ru-RU" altLang="ru-RU" sz="24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>
              <a:buClrTx/>
              <a:buSzTx/>
              <a:buFont typeface="Arial" panose="020B0604020202020204" pitchFamily="34" charset="0"/>
              <a:buNone/>
            </a:pPr>
            <a:r>
              <a:rPr lang="ru-RU" altLang="ru-RU" sz="2400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Зерноуборочные комбайны – «Гомсельмаш»</a:t>
            </a:r>
            <a:endParaRPr lang="ru-RU" altLang="ru-RU" sz="24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>
              <a:buClrTx/>
              <a:buSzTx/>
              <a:buFont typeface="Arial" panose="020B0604020202020204" pitchFamily="34" charset="0"/>
              <a:buNone/>
            </a:pPr>
            <a:r>
              <a:rPr lang="ru-RU" altLang="ru-RU" sz="2400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Оборудование для животноводческих ферм и птицефабрик – «Лидсельмаш», «Брестсельмаш» </a:t>
            </a:r>
            <a:endParaRPr sz="2400" kern="1200" dirty="0">
              <a:latin typeface="+mn-lt"/>
              <a:ea typeface="+mn-ea"/>
              <a:cs typeface="+mn-cs"/>
            </a:endParaRPr>
          </a:p>
        </p:txBody>
      </p:sp>
      <p:pic>
        <p:nvPicPr>
          <p:cNvPr id="13316" name="Рисунок 4"/>
          <p:cNvPicPr>
            <a:picLocks noChangeAspect="1"/>
          </p:cNvPicPr>
          <p:nvPr/>
        </p:nvPicPr>
        <p:blipFill>
          <a:blip r:embed="rId1"/>
          <a:srcRect l="13562" r="12617"/>
          <a:stretch>
            <a:fillRect/>
          </a:stretch>
        </p:blipFill>
        <p:spPr>
          <a:xfrm>
            <a:off x="34925" y="41275"/>
            <a:ext cx="1081088" cy="1098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7" name="Рисунок 7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14539" r="14539"/>
          <a:stretch>
            <a:fillRect/>
          </a:stretch>
        </p:blipFill>
        <p:spPr>
          <a:xfrm>
            <a:off x="165100" y="1444625"/>
            <a:ext cx="4183063" cy="3136900"/>
          </a:xfrm>
          <a:ln w="28575">
            <a:solidFill>
              <a:srgbClr val="00CC00">
                <a:alpha val="100000"/>
              </a:srgbClr>
            </a:solidFill>
            <a:miter lim="800000"/>
            <a:headEnd/>
            <a:tailEnd/>
          </a:ln>
        </p:spPr>
      </p:pic>
      <p:sp>
        <p:nvSpPr>
          <p:cNvPr id="13318" name="Прямоугольник 2"/>
          <p:cNvSpPr/>
          <p:nvPr/>
        </p:nvSpPr>
        <p:spPr>
          <a:xfrm>
            <a:off x="165100" y="5373688"/>
            <a:ext cx="8870950" cy="12461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ru-RU" altLang="ru-RU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ОАО «МТЗ» входит в восьмерку крупнейших мировых производителей колесных тракторов, на долю которых приходится 96% общемирового объема сбыта этой техники.</a:t>
            </a:r>
            <a:endParaRPr lang="ru-RU" altLang="ru-RU" sz="25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19" name="Заголовок 4"/>
          <p:cNvSpPr>
            <a:spLocks noGrp="1"/>
          </p:cNvSpPr>
          <p:nvPr>
            <p:ph type="title"/>
          </p:nvPr>
        </p:nvSpPr>
        <p:spPr>
          <a:xfrm>
            <a:off x="115888" y="4692650"/>
            <a:ext cx="4311650" cy="392113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ОАО «Минский тракторный завод» </a:t>
            </a:r>
            <a:endParaRPr lang="ru-RU" altLang="ru-RU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7299</Words>
  <Application>WPS Presentation</Application>
  <PresentationFormat>Экран (4:3)</PresentationFormat>
  <Paragraphs>451</Paragraphs>
  <Slides>19</Slides>
  <Notes>11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0" baseType="lpstr">
      <vt:lpstr>Arial</vt:lpstr>
      <vt:lpstr>SimSun</vt:lpstr>
      <vt:lpstr>Wingdings</vt:lpstr>
      <vt:lpstr>Calibri</vt:lpstr>
      <vt:lpstr>Monotype Corsiva</vt:lpstr>
      <vt:lpstr>Symbol</vt:lpstr>
      <vt:lpstr>Times New Roman</vt:lpstr>
      <vt:lpstr>Microsoft YaHei</vt:lpstr>
      <vt:lpstr>Arial Unicode MS</vt:lpstr>
      <vt:lpstr>Тема Office</vt:lpstr>
      <vt:lpstr>Excel.Chart.8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Промышленность и сельское хозяйство Республики Беларусь: география отраслей хозяйства.</dc:title>
  <dc:creator>Я</dc:creator>
  <cp:lastModifiedBy>Вероника</cp:lastModifiedBy>
  <cp:revision>234</cp:revision>
  <dcterms:created xsi:type="dcterms:W3CDTF">2017-10-29T19:14:05Z</dcterms:created>
  <dcterms:modified xsi:type="dcterms:W3CDTF">2024-08-26T12:10:30Z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7BC216933D4A4732AEAF06CC71D64E4A_12</vt:lpwstr>
  </property>
  <property fmtid="{D5CDD505-2E9C-101B-9397-08002B2CF9AE}" pid="3" name="KSOProductBuildVer">
    <vt:lpwstr>1049-12.2.0.17562</vt:lpwstr>
  </property>
</Properties>
</file>